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s/slide56.xml" ContentType="application/vnd.openxmlformats-officedocument.presentationml.slide+xml"/>
  <Override PartName="/ppt/slides/slide58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s/slide5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49.xml" ContentType="application/vnd.openxmlformats-officedocument.presentationml.slide+xml"/>
  <Override PartName="/ppt/slides/slide5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1" r:id="rId25"/>
    <p:sldId id="280" r:id="rId26"/>
    <p:sldId id="282" r:id="rId27"/>
    <p:sldId id="288" r:id="rId28"/>
    <p:sldId id="283" r:id="rId29"/>
    <p:sldId id="284" r:id="rId30"/>
    <p:sldId id="285" r:id="rId31"/>
    <p:sldId id="286" r:id="rId32"/>
    <p:sldId id="287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13" r:id="rId52"/>
    <p:sldId id="312" r:id="rId53"/>
    <p:sldId id="314" r:id="rId54"/>
    <p:sldId id="315" r:id="rId55"/>
    <p:sldId id="316" r:id="rId56"/>
    <p:sldId id="307" r:id="rId57"/>
    <p:sldId id="309" r:id="rId58"/>
    <p:sldId id="310" r:id="rId59"/>
    <p:sldId id="311" r:id="rId60"/>
    <p:sldId id="308" r:id="rId6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8" d="100"/>
          <a:sy n="68" d="100"/>
        </p:scale>
        <p:origin x="-1446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512AC2-D3FF-43E2-9531-F2625D169C70}" type="datetimeFigureOut">
              <a:rPr lang="en-US" smtClean="0"/>
              <a:pPr/>
              <a:t>4/8/2016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C22EF-A0AE-4CA6-B457-73F4E9FB205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512AC2-D3FF-43E2-9531-F2625D169C70}" type="datetimeFigureOut">
              <a:rPr lang="en-US" smtClean="0"/>
              <a:pPr/>
              <a:t>4/8/2016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C22EF-A0AE-4CA6-B457-73F4E9FB205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512AC2-D3FF-43E2-9531-F2625D169C70}" type="datetimeFigureOut">
              <a:rPr lang="en-US" smtClean="0"/>
              <a:pPr/>
              <a:t>4/8/2016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C22EF-A0AE-4CA6-B457-73F4E9FB205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512AC2-D3FF-43E2-9531-F2625D169C70}" type="datetimeFigureOut">
              <a:rPr lang="en-US" smtClean="0"/>
              <a:pPr/>
              <a:t>4/8/2016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C22EF-A0AE-4CA6-B457-73F4E9FB205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512AC2-D3FF-43E2-9531-F2625D169C70}" type="datetimeFigureOut">
              <a:rPr lang="en-US" smtClean="0"/>
              <a:pPr/>
              <a:t>4/8/2016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C22EF-A0AE-4CA6-B457-73F4E9FB205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512AC2-D3FF-43E2-9531-F2625D169C70}" type="datetimeFigureOut">
              <a:rPr lang="en-US" smtClean="0"/>
              <a:pPr/>
              <a:t>4/8/2016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C22EF-A0AE-4CA6-B457-73F4E9FB205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512AC2-D3FF-43E2-9531-F2625D169C70}" type="datetimeFigureOut">
              <a:rPr lang="en-US" smtClean="0"/>
              <a:pPr/>
              <a:t>4/8/2016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C22EF-A0AE-4CA6-B457-73F4E9FB205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512AC2-D3FF-43E2-9531-F2625D169C70}" type="datetimeFigureOut">
              <a:rPr lang="en-US" smtClean="0"/>
              <a:pPr/>
              <a:t>4/8/2016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C22EF-A0AE-4CA6-B457-73F4E9FB205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512AC2-D3FF-43E2-9531-F2625D169C70}" type="datetimeFigureOut">
              <a:rPr lang="en-US" smtClean="0"/>
              <a:pPr/>
              <a:t>4/8/2016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C22EF-A0AE-4CA6-B457-73F4E9FB205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512AC2-D3FF-43E2-9531-F2625D169C70}" type="datetimeFigureOut">
              <a:rPr lang="en-US" smtClean="0"/>
              <a:pPr/>
              <a:t>4/8/2016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C22EF-A0AE-4CA6-B457-73F4E9FB205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512AC2-D3FF-43E2-9531-F2625D169C70}" type="datetimeFigureOut">
              <a:rPr lang="en-US" smtClean="0"/>
              <a:pPr/>
              <a:t>4/8/2016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fld id="{FAFC22EF-A0AE-4CA6-B457-73F4E9FB205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40512AC2-D3FF-43E2-9531-F2625D169C70}" type="datetimeFigureOut">
              <a:rPr lang="en-US" smtClean="0"/>
              <a:pPr/>
              <a:t>4/8/2016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FAFC22EF-A0AE-4CA6-B457-73F4E9FB2052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274638"/>
            <a:ext cx="6705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	</a:t>
            </a:r>
            <a:r>
              <a:rPr lang="en-US" sz="3600" b="1" dirty="0" err="1" smtClean="0"/>
              <a:t>Narnarayan</a:t>
            </a:r>
            <a:r>
              <a:rPr lang="en-US" sz="3600" b="1" dirty="0" smtClean="0"/>
              <a:t> </a:t>
            </a:r>
            <a:r>
              <a:rPr lang="en-US" sz="3600" b="1" dirty="0" err="1" smtClean="0"/>
              <a:t>Shastri</a:t>
            </a:r>
            <a:r>
              <a:rPr lang="en-US" sz="3600" b="1" dirty="0" smtClean="0"/>
              <a:t> Institute</a:t>
            </a:r>
            <a:br>
              <a:rPr lang="en-US" sz="3600" b="1" dirty="0" smtClean="0"/>
            </a:br>
            <a:r>
              <a:rPr lang="en-US" sz="3600" b="1" dirty="0" smtClean="0"/>
              <a:t>			Of Technology</a:t>
            </a:r>
            <a:endParaRPr lang="en-US" sz="36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752600"/>
            <a:ext cx="9144000" cy="51054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b="1" dirty="0" smtClean="0"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				</a:t>
            </a:r>
            <a:r>
              <a:rPr lang="en-US" sz="2800" b="1" dirty="0" smtClean="0"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Department of Computer Engineering</a:t>
            </a:r>
            <a:br>
              <a:rPr lang="en-US" sz="2800" b="1" dirty="0" smtClean="0"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</a:br>
            <a:r>
              <a:rPr lang="en-US" sz="2800" b="1" dirty="0" smtClean="0"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				Academic Year: 2015 – 2016</a:t>
            </a:r>
          </a:p>
          <a:p>
            <a:pPr>
              <a:buNone/>
            </a:pPr>
            <a:endParaRPr lang="en-US" sz="2800" b="1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		</a:t>
            </a:r>
            <a:r>
              <a:rPr lang="en-US" sz="5400" b="1" dirty="0" smtClean="0">
                <a:latin typeface="Times New Roman" pitchFamily="18" charset="0"/>
                <a:cs typeface="Times New Roman" pitchFamily="18" charset="0"/>
              </a:rPr>
              <a:t>		E-</a:t>
            </a:r>
            <a:r>
              <a:rPr lang="en-US" sz="5400" b="1" dirty="0" err="1" smtClean="0">
                <a:latin typeface="Times New Roman" pitchFamily="18" charset="0"/>
                <a:cs typeface="Times New Roman" pitchFamily="18" charset="0"/>
              </a:rPr>
              <a:t>Intercarrier</a:t>
            </a:r>
            <a:endParaRPr lang="en-US" sz="5400" b="1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endParaRPr lang="en-US" sz="2000" b="1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       </a:t>
            </a:r>
          </a:p>
          <a:p>
            <a:pPr>
              <a:buNone/>
            </a:pPr>
            <a:endParaRPr lang="en-US" sz="2000" b="1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Presented By				Guided By-</a:t>
            </a:r>
          </a:p>
          <a:p>
            <a:pPr>
              <a:buNone/>
            </a:pP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          Patel </a:t>
            </a:r>
            <a:r>
              <a:rPr lang="en-US" sz="2000" b="1" dirty="0" err="1" smtClean="0">
                <a:latin typeface="Times New Roman" pitchFamily="18" charset="0"/>
                <a:cs typeface="Times New Roman" pitchFamily="18" charset="0"/>
              </a:rPr>
              <a:t>Kinnari</a:t>
            </a: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 R(120340131002)		Prof. </a:t>
            </a:r>
            <a:r>
              <a:rPr lang="en-US" sz="2000" b="1" dirty="0" err="1" smtClean="0">
                <a:latin typeface="Times New Roman" pitchFamily="18" charset="0"/>
                <a:cs typeface="Times New Roman" pitchFamily="18" charset="0"/>
              </a:rPr>
              <a:t>Saumil</a:t>
            </a: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 Patel</a:t>
            </a:r>
          </a:p>
          <a:p>
            <a:pPr>
              <a:buNone/>
            </a:pP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          Parekh </a:t>
            </a:r>
            <a:r>
              <a:rPr lang="en-US" sz="2000" b="1" dirty="0" err="1" smtClean="0">
                <a:latin typeface="Times New Roman" pitchFamily="18" charset="0"/>
                <a:cs typeface="Times New Roman" pitchFamily="18" charset="0"/>
              </a:rPr>
              <a:t>Urvashi</a:t>
            </a: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 S.(120340131007)		Assistant Professor</a:t>
            </a:r>
          </a:p>
          <a:p>
            <a:pPr>
              <a:buNone/>
            </a:pP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          Patel </a:t>
            </a:r>
            <a:r>
              <a:rPr lang="en-US" sz="2000" b="1" dirty="0" err="1" smtClean="0">
                <a:latin typeface="Times New Roman" pitchFamily="18" charset="0"/>
                <a:cs typeface="Times New Roman" pitchFamily="18" charset="0"/>
              </a:rPr>
              <a:t>Jaimin</a:t>
            </a: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 J.(120340131054)</a:t>
            </a:r>
          </a:p>
          <a:p>
            <a:pPr>
              <a:buNone/>
            </a:pPr>
            <a:endParaRPr lang="en-US" sz="2000" dirty="0"/>
          </a:p>
        </p:txBody>
      </p:sp>
      <p:pic>
        <p:nvPicPr>
          <p:cNvPr id="1026" name="Picture 2" descr="C:\Users\sanjay\Desktop\Backgrounds\NSIT Ahmedabad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0" y="304800"/>
            <a:ext cx="1524000" cy="135255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914400"/>
          </a:xfrm>
        </p:spPr>
        <p:txBody>
          <a:bodyPr/>
          <a:lstStyle/>
          <a:p>
            <a:r>
              <a:rPr lang="en-US" sz="4800" dirty="0" smtClean="0"/>
              <a:t>2) 	Registration</a:t>
            </a:r>
            <a:endParaRPr lang="en-US" sz="4800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457200" y="1676393"/>
          <a:ext cx="8382000" cy="44958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5500"/>
                <a:gridCol w="2095500"/>
                <a:gridCol w="2095500"/>
                <a:gridCol w="2095500"/>
              </a:tblGrid>
              <a:tr h="54068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 b="1" dirty="0">
                          <a:latin typeface="Times New Roman"/>
                          <a:ea typeface="Times New Roman"/>
                        </a:rPr>
                        <a:t>Field</a:t>
                      </a:r>
                      <a:endParaRPr lang="en-US" sz="1200" dirty="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 b="1">
                          <a:latin typeface="Times New Roman"/>
                          <a:ea typeface="Times New Roman"/>
                        </a:rPr>
                        <a:t>Data type</a:t>
                      </a:r>
                      <a:endParaRPr lang="en-US" sz="12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 b="1">
                          <a:latin typeface="Times New Roman"/>
                          <a:ea typeface="Times New Roman"/>
                        </a:rPr>
                        <a:t>Constraints</a:t>
                      </a:r>
                      <a:endParaRPr lang="en-US" sz="12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 b="1">
                          <a:latin typeface="Times New Roman"/>
                          <a:ea typeface="Times New Roman"/>
                        </a:rPr>
                        <a:t>Description</a:t>
                      </a:r>
                      <a:endParaRPr lang="en-US" sz="12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</a:tr>
              <a:tr h="71103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 b="1" dirty="0" err="1" smtClean="0">
                          <a:latin typeface="Times New Roman"/>
                          <a:ea typeface="Times New Roman"/>
                        </a:rPr>
                        <a:t>StoreId</a:t>
                      </a:r>
                      <a:endParaRPr lang="en-US" sz="1200" dirty="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>
                          <a:latin typeface="Times New Roman"/>
                          <a:ea typeface="Times New Roman"/>
                        </a:rPr>
                        <a:t>Int</a:t>
                      </a:r>
                      <a:endParaRPr lang="en-US" sz="12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>
                          <a:latin typeface="Times New Roman"/>
                          <a:ea typeface="Times New Roman"/>
                        </a:rPr>
                        <a:t>Primary key</a:t>
                      </a:r>
                      <a:endParaRPr lang="en-US" sz="12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>
                          <a:latin typeface="Times New Roman"/>
                          <a:ea typeface="Times New Roman"/>
                        </a:rPr>
                        <a:t>Primary Key of store registration key</a:t>
                      </a:r>
                      <a:endParaRPr lang="en-US" sz="12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</a:tr>
              <a:tr h="54068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 b="1" dirty="0" smtClean="0">
                          <a:latin typeface="Times New Roman"/>
                          <a:ea typeface="Times New Roman"/>
                        </a:rPr>
                        <a:t>Lid</a:t>
                      </a:r>
                      <a:endParaRPr lang="en-US" sz="1200" dirty="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>
                          <a:latin typeface="Times New Roman"/>
                          <a:ea typeface="Times New Roman"/>
                        </a:rPr>
                        <a:t>Int</a:t>
                      </a:r>
                      <a:endParaRPr lang="en-US" sz="12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>
                          <a:latin typeface="Times New Roman"/>
                          <a:ea typeface="Times New Roman"/>
                        </a:rPr>
                        <a:t>Foreign key</a:t>
                      </a:r>
                      <a:endParaRPr lang="en-US" sz="12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 b="1">
                          <a:latin typeface="Times New Roman"/>
                          <a:ea typeface="Times New Roman"/>
                        </a:rPr>
                        <a:t>Primary key (Login)</a:t>
                      </a:r>
                      <a:endParaRPr lang="en-US" sz="12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</a:tr>
              <a:tr h="54068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 b="1" dirty="0">
                          <a:latin typeface="Times New Roman"/>
                          <a:ea typeface="Times New Roman"/>
                        </a:rPr>
                        <a:t>Name</a:t>
                      </a:r>
                      <a:endParaRPr lang="en-US" sz="1200" dirty="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>
                          <a:latin typeface="Times New Roman"/>
                          <a:ea typeface="Times New Roman"/>
                        </a:rPr>
                        <a:t>Varchar(50)</a:t>
                      </a:r>
                      <a:endParaRPr lang="en-US" sz="12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 dirty="0">
                          <a:latin typeface="Times New Roman"/>
                          <a:ea typeface="Times New Roman"/>
                        </a:rPr>
                        <a:t>Not null</a:t>
                      </a:r>
                      <a:endParaRPr lang="en-US" sz="1200" dirty="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>
                          <a:latin typeface="Times New Roman"/>
                          <a:ea typeface="Times New Roman"/>
                        </a:rPr>
                        <a:t>Store name</a:t>
                      </a:r>
                      <a:endParaRPr lang="en-US" sz="12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</a:tr>
              <a:tr h="54068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 b="1" dirty="0">
                          <a:latin typeface="Times New Roman"/>
                          <a:ea typeface="Times New Roman"/>
                        </a:rPr>
                        <a:t>Email</a:t>
                      </a:r>
                      <a:endParaRPr lang="en-US" sz="1200" dirty="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>
                          <a:latin typeface="Times New Roman"/>
                          <a:ea typeface="Times New Roman"/>
                        </a:rPr>
                        <a:t>Varchar(100)</a:t>
                      </a:r>
                      <a:endParaRPr lang="en-US" sz="12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>
                          <a:latin typeface="Times New Roman"/>
                          <a:ea typeface="Times New Roman"/>
                        </a:rPr>
                        <a:t>Not null</a:t>
                      </a:r>
                      <a:endParaRPr lang="en-US" sz="12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>
                          <a:latin typeface="Times New Roman"/>
                          <a:ea typeface="Times New Roman"/>
                        </a:rPr>
                        <a:t>Email id of user</a:t>
                      </a:r>
                      <a:endParaRPr lang="en-US" sz="12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</a:tr>
              <a:tr h="54068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 b="1" dirty="0" err="1">
                          <a:latin typeface="Times New Roman"/>
                          <a:ea typeface="Times New Roman"/>
                        </a:rPr>
                        <a:t>ContNo</a:t>
                      </a:r>
                      <a:endParaRPr lang="en-US" sz="1200" dirty="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>
                          <a:latin typeface="Times New Roman"/>
                          <a:ea typeface="Times New Roman"/>
                        </a:rPr>
                        <a:t>Varchar(15)</a:t>
                      </a:r>
                      <a:endParaRPr lang="en-US" sz="12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>
                          <a:latin typeface="Times New Roman"/>
                          <a:ea typeface="Times New Roman"/>
                        </a:rPr>
                        <a:t>Not null</a:t>
                      </a:r>
                      <a:endParaRPr lang="en-US" sz="12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>
                          <a:latin typeface="Times New Roman"/>
                          <a:ea typeface="Times New Roman"/>
                        </a:rPr>
                        <a:t>Contact number of user</a:t>
                      </a:r>
                      <a:endParaRPr lang="en-US" sz="12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</a:tr>
              <a:tr h="54068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 b="1" dirty="0">
                          <a:latin typeface="Times New Roman"/>
                          <a:ea typeface="Times New Roman"/>
                        </a:rPr>
                        <a:t>Address</a:t>
                      </a:r>
                      <a:endParaRPr lang="en-US" sz="1200" dirty="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>
                          <a:latin typeface="Times New Roman"/>
                          <a:ea typeface="Times New Roman"/>
                        </a:rPr>
                        <a:t>Varchar(20)</a:t>
                      </a:r>
                      <a:endParaRPr lang="en-US" sz="12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>
                          <a:latin typeface="Times New Roman"/>
                          <a:ea typeface="Times New Roman"/>
                        </a:rPr>
                        <a:t>Not null</a:t>
                      </a:r>
                      <a:endParaRPr lang="en-US" sz="12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>
                          <a:latin typeface="Times New Roman"/>
                          <a:ea typeface="Times New Roman"/>
                        </a:rPr>
                        <a:t>Address of store</a:t>
                      </a:r>
                      <a:endParaRPr lang="en-US" sz="12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</a:tr>
              <a:tr h="54068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 b="1">
                          <a:latin typeface="Times New Roman"/>
                          <a:ea typeface="Times New Roman"/>
                        </a:rPr>
                        <a:t>Area</a:t>
                      </a:r>
                      <a:endParaRPr lang="en-US" sz="12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>
                          <a:latin typeface="Times New Roman"/>
                          <a:ea typeface="Times New Roman"/>
                        </a:rPr>
                        <a:t>Varchar(20)</a:t>
                      </a:r>
                      <a:endParaRPr lang="en-US" sz="12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>
                          <a:latin typeface="Times New Roman"/>
                          <a:ea typeface="Times New Roman"/>
                        </a:rPr>
                        <a:t>Not null</a:t>
                      </a:r>
                      <a:endParaRPr lang="en-US" sz="12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 dirty="0">
                          <a:latin typeface="Times New Roman"/>
                          <a:ea typeface="Times New Roman"/>
                        </a:rPr>
                        <a:t>Area of store </a:t>
                      </a:r>
                      <a:endParaRPr lang="en-US" sz="1200" dirty="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990600"/>
          </a:xfrm>
        </p:spPr>
        <p:txBody>
          <a:bodyPr>
            <a:normAutofit/>
          </a:bodyPr>
          <a:lstStyle/>
          <a:p>
            <a:r>
              <a:rPr lang="en-US" sz="4800" dirty="0" smtClean="0"/>
              <a:t>3) Warehouse Details</a:t>
            </a:r>
            <a:endParaRPr lang="en-US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5" name="Content Placeholder 3"/>
          <p:cNvGraphicFramePr>
            <a:graphicFrameLocks/>
          </p:cNvGraphicFramePr>
          <p:nvPr/>
        </p:nvGraphicFramePr>
        <p:xfrm>
          <a:off x="457200" y="1676395"/>
          <a:ext cx="8382000" cy="48006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5500"/>
                <a:gridCol w="2095500"/>
                <a:gridCol w="2095500"/>
                <a:gridCol w="2095500"/>
              </a:tblGrid>
              <a:tr h="577338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 b="1" dirty="0">
                          <a:latin typeface="Times New Roman"/>
                          <a:ea typeface="Times New Roman"/>
                        </a:rPr>
                        <a:t>Field</a:t>
                      </a:r>
                      <a:endParaRPr lang="en-US" sz="1200" dirty="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 b="1">
                          <a:latin typeface="Times New Roman"/>
                          <a:ea typeface="Times New Roman"/>
                        </a:rPr>
                        <a:t>Data type</a:t>
                      </a:r>
                      <a:endParaRPr lang="en-US" sz="12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 b="1">
                          <a:latin typeface="Times New Roman"/>
                          <a:ea typeface="Times New Roman"/>
                        </a:rPr>
                        <a:t>Constraints</a:t>
                      </a:r>
                      <a:endParaRPr lang="en-US" sz="12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 b="1">
                          <a:latin typeface="Times New Roman"/>
                          <a:ea typeface="Times New Roman"/>
                        </a:rPr>
                        <a:t>Description</a:t>
                      </a:r>
                      <a:endParaRPr lang="en-US" sz="12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</a:tr>
              <a:tr h="759238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 b="1" dirty="0" err="1" smtClean="0">
                          <a:latin typeface="Times New Roman"/>
                          <a:ea typeface="Times New Roman"/>
                        </a:rPr>
                        <a:t>WId</a:t>
                      </a:r>
                      <a:endParaRPr lang="en-US" sz="1200" dirty="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>
                          <a:latin typeface="Times New Roman"/>
                          <a:ea typeface="Times New Roman"/>
                        </a:rPr>
                        <a:t>Int</a:t>
                      </a:r>
                      <a:endParaRPr lang="en-US" sz="12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>
                          <a:latin typeface="Times New Roman"/>
                          <a:ea typeface="Times New Roman"/>
                        </a:rPr>
                        <a:t>Primary key</a:t>
                      </a:r>
                      <a:endParaRPr lang="en-US" sz="12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>
                          <a:latin typeface="Times New Roman"/>
                          <a:ea typeface="Times New Roman"/>
                        </a:rPr>
                        <a:t>Primary Key of store registration key</a:t>
                      </a:r>
                      <a:endParaRPr lang="en-US" sz="12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</a:tr>
              <a:tr h="577338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 b="1" dirty="0" smtClean="0">
                          <a:latin typeface="Times New Roman"/>
                          <a:ea typeface="Times New Roman"/>
                        </a:rPr>
                        <a:t>Lid</a:t>
                      </a:r>
                      <a:endParaRPr lang="en-US" sz="1200" dirty="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>
                          <a:latin typeface="Times New Roman"/>
                          <a:ea typeface="Times New Roman"/>
                        </a:rPr>
                        <a:t>Int</a:t>
                      </a:r>
                      <a:endParaRPr lang="en-US" sz="12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>
                          <a:latin typeface="Times New Roman"/>
                          <a:ea typeface="Times New Roman"/>
                        </a:rPr>
                        <a:t>Foreign key</a:t>
                      </a:r>
                      <a:endParaRPr lang="en-US" sz="12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 b="1">
                          <a:latin typeface="Times New Roman"/>
                          <a:ea typeface="Times New Roman"/>
                        </a:rPr>
                        <a:t>Primary key (Login)</a:t>
                      </a:r>
                      <a:endParaRPr lang="en-US" sz="12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</a:tr>
              <a:tr h="577338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 b="1" dirty="0">
                          <a:latin typeface="Times New Roman"/>
                          <a:ea typeface="Times New Roman"/>
                        </a:rPr>
                        <a:t>Name</a:t>
                      </a:r>
                      <a:endParaRPr lang="en-US" sz="1200" dirty="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>
                          <a:latin typeface="Times New Roman"/>
                          <a:ea typeface="Times New Roman"/>
                        </a:rPr>
                        <a:t>Varchar(50)</a:t>
                      </a:r>
                      <a:endParaRPr lang="en-US" sz="12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 dirty="0">
                          <a:latin typeface="Times New Roman"/>
                          <a:ea typeface="Times New Roman"/>
                        </a:rPr>
                        <a:t>Not null</a:t>
                      </a:r>
                      <a:endParaRPr lang="en-US" sz="1200" dirty="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>
                          <a:latin typeface="Times New Roman"/>
                          <a:ea typeface="Times New Roman"/>
                        </a:rPr>
                        <a:t>Store name</a:t>
                      </a:r>
                      <a:endParaRPr lang="en-US" sz="12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</a:tr>
              <a:tr h="577338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 b="1" dirty="0">
                          <a:latin typeface="Times New Roman"/>
                          <a:ea typeface="Times New Roman"/>
                        </a:rPr>
                        <a:t>Email</a:t>
                      </a:r>
                      <a:endParaRPr lang="en-US" sz="1200" dirty="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>
                          <a:latin typeface="Times New Roman"/>
                          <a:ea typeface="Times New Roman"/>
                        </a:rPr>
                        <a:t>Varchar(100)</a:t>
                      </a:r>
                      <a:endParaRPr lang="en-US" sz="12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>
                          <a:latin typeface="Times New Roman"/>
                          <a:ea typeface="Times New Roman"/>
                        </a:rPr>
                        <a:t>Not null</a:t>
                      </a:r>
                      <a:endParaRPr lang="en-US" sz="12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>
                          <a:latin typeface="Times New Roman"/>
                          <a:ea typeface="Times New Roman"/>
                        </a:rPr>
                        <a:t>Email id of user</a:t>
                      </a:r>
                      <a:endParaRPr lang="en-US" sz="12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</a:tr>
              <a:tr h="577338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 b="1" dirty="0" err="1">
                          <a:latin typeface="Times New Roman"/>
                          <a:ea typeface="Times New Roman"/>
                        </a:rPr>
                        <a:t>ContNo</a:t>
                      </a:r>
                      <a:endParaRPr lang="en-US" sz="1200" dirty="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>
                          <a:latin typeface="Times New Roman"/>
                          <a:ea typeface="Times New Roman"/>
                        </a:rPr>
                        <a:t>Varchar(15)</a:t>
                      </a:r>
                      <a:endParaRPr lang="en-US" sz="12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>
                          <a:latin typeface="Times New Roman"/>
                          <a:ea typeface="Times New Roman"/>
                        </a:rPr>
                        <a:t>Not null</a:t>
                      </a:r>
                      <a:endParaRPr lang="en-US" sz="12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>
                          <a:latin typeface="Times New Roman"/>
                          <a:ea typeface="Times New Roman"/>
                        </a:rPr>
                        <a:t>Contact number of user</a:t>
                      </a:r>
                      <a:endParaRPr lang="en-US" sz="12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</a:tr>
              <a:tr h="577338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 b="1" dirty="0">
                          <a:latin typeface="Times New Roman"/>
                          <a:ea typeface="Times New Roman"/>
                        </a:rPr>
                        <a:t>Address</a:t>
                      </a:r>
                      <a:endParaRPr lang="en-US" sz="1200" dirty="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>
                          <a:latin typeface="Times New Roman"/>
                          <a:ea typeface="Times New Roman"/>
                        </a:rPr>
                        <a:t>Varchar(20)</a:t>
                      </a:r>
                      <a:endParaRPr lang="en-US" sz="12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>
                          <a:latin typeface="Times New Roman"/>
                          <a:ea typeface="Times New Roman"/>
                        </a:rPr>
                        <a:t>Not null</a:t>
                      </a:r>
                      <a:endParaRPr lang="en-US" sz="12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>
                          <a:latin typeface="Times New Roman"/>
                          <a:ea typeface="Times New Roman"/>
                        </a:rPr>
                        <a:t>Address of store</a:t>
                      </a:r>
                      <a:endParaRPr lang="en-US" sz="12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</a:tr>
              <a:tr h="577338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 b="1" dirty="0">
                          <a:latin typeface="Times New Roman"/>
                          <a:ea typeface="Times New Roman"/>
                        </a:rPr>
                        <a:t>Area</a:t>
                      </a:r>
                      <a:endParaRPr lang="en-US" sz="1200" dirty="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>
                          <a:latin typeface="Times New Roman"/>
                          <a:ea typeface="Times New Roman"/>
                        </a:rPr>
                        <a:t>Varchar(20)</a:t>
                      </a:r>
                      <a:endParaRPr lang="en-US" sz="12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>
                          <a:latin typeface="Times New Roman"/>
                          <a:ea typeface="Times New Roman"/>
                        </a:rPr>
                        <a:t>Not null</a:t>
                      </a:r>
                      <a:endParaRPr lang="en-US" sz="12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 dirty="0">
                          <a:latin typeface="Times New Roman"/>
                          <a:ea typeface="Times New Roman"/>
                        </a:rPr>
                        <a:t>Area of store </a:t>
                      </a:r>
                      <a:endParaRPr lang="en-US" sz="1200" dirty="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762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4) Product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5105400"/>
          </a:xfrm>
        </p:spPr>
        <p:txBody>
          <a:bodyPr/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>
              <a:buNone/>
            </a:pPr>
            <a:r>
              <a:rPr lang="en-US" sz="4000" dirty="0" smtClean="0">
                <a:solidFill>
                  <a:schemeClr val="tx2"/>
                </a:solidFill>
              </a:rPr>
              <a:t> 5) Order</a:t>
            </a:r>
          </a:p>
          <a:p>
            <a:pPr>
              <a:buNone/>
            </a:pPr>
            <a:endParaRPr lang="en-US" sz="4000" dirty="0">
              <a:solidFill>
                <a:schemeClr val="tx2"/>
              </a:solidFill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914400" y="990600"/>
          <a:ext cx="7620000" cy="23324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5000"/>
                <a:gridCol w="1905000"/>
                <a:gridCol w="1905000"/>
                <a:gridCol w="1905000"/>
              </a:tblGrid>
              <a:tr h="429634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 b="1" dirty="0">
                          <a:latin typeface="Times New Roman"/>
                          <a:ea typeface="Times New Roman"/>
                        </a:rPr>
                        <a:t>Field</a:t>
                      </a:r>
                      <a:endParaRPr lang="en-US" sz="1200" dirty="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 b="1">
                          <a:latin typeface="Times New Roman"/>
                          <a:ea typeface="Times New Roman"/>
                        </a:rPr>
                        <a:t>Data type</a:t>
                      </a:r>
                      <a:endParaRPr lang="en-US" sz="12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 b="1">
                          <a:latin typeface="Times New Roman"/>
                          <a:ea typeface="Times New Roman"/>
                        </a:rPr>
                        <a:t>Constraints</a:t>
                      </a:r>
                      <a:endParaRPr lang="en-US" sz="12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 b="1">
                          <a:latin typeface="Times New Roman"/>
                          <a:ea typeface="Times New Roman"/>
                        </a:rPr>
                        <a:t>Description</a:t>
                      </a:r>
                      <a:endParaRPr lang="en-US" sz="12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</a:tr>
              <a:tr h="52177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 b="1">
                          <a:latin typeface="Times New Roman"/>
                          <a:ea typeface="Times New Roman"/>
                        </a:rPr>
                        <a:t>PId</a:t>
                      </a:r>
                      <a:endParaRPr lang="en-US" sz="12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>
                          <a:latin typeface="Times New Roman"/>
                          <a:ea typeface="Times New Roman"/>
                        </a:rPr>
                        <a:t>Integer</a:t>
                      </a:r>
                      <a:endParaRPr lang="en-US" sz="12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>
                          <a:latin typeface="Times New Roman"/>
                          <a:ea typeface="Times New Roman"/>
                        </a:rPr>
                        <a:t>Primary key</a:t>
                      </a:r>
                      <a:endParaRPr lang="en-US" sz="12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>
                          <a:latin typeface="Times New Roman"/>
                          <a:ea typeface="Times New Roman"/>
                        </a:rPr>
                        <a:t>Primary Key of product key</a:t>
                      </a:r>
                      <a:endParaRPr lang="en-US" sz="12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</a:tr>
              <a:tr h="429634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 b="1">
                          <a:latin typeface="Times New Roman"/>
                          <a:ea typeface="Times New Roman"/>
                        </a:rPr>
                        <a:t>Product Name</a:t>
                      </a:r>
                      <a:endParaRPr lang="en-US" sz="12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>
                          <a:latin typeface="Times New Roman"/>
                          <a:ea typeface="Times New Roman"/>
                        </a:rPr>
                        <a:t>Varchar(20)</a:t>
                      </a:r>
                      <a:endParaRPr lang="en-US" sz="12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>
                          <a:latin typeface="Times New Roman"/>
                          <a:ea typeface="Times New Roman"/>
                        </a:rPr>
                        <a:t>Not null</a:t>
                      </a:r>
                      <a:endParaRPr lang="en-US" sz="12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>
                          <a:latin typeface="Times New Roman"/>
                          <a:ea typeface="Times New Roman"/>
                        </a:rPr>
                        <a:t>Name of product</a:t>
                      </a:r>
                      <a:endParaRPr lang="en-US" sz="12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</a:tr>
              <a:tr h="429634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 b="1">
                          <a:latin typeface="Times New Roman"/>
                          <a:ea typeface="Times New Roman"/>
                        </a:rPr>
                        <a:t>Amount</a:t>
                      </a:r>
                      <a:endParaRPr lang="en-US" sz="12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>
                          <a:latin typeface="Times New Roman"/>
                          <a:ea typeface="Times New Roman"/>
                        </a:rPr>
                        <a:t>Long int</a:t>
                      </a:r>
                      <a:endParaRPr lang="en-US" sz="12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>
                          <a:latin typeface="Times New Roman"/>
                          <a:ea typeface="Times New Roman"/>
                        </a:rPr>
                        <a:t>Not null</a:t>
                      </a:r>
                      <a:endParaRPr lang="en-US" sz="12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>
                          <a:latin typeface="Times New Roman"/>
                          <a:ea typeface="Times New Roman"/>
                        </a:rPr>
                        <a:t>Price of product</a:t>
                      </a:r>
                      <a:endParaRPr lang="en-US" sz="12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</a:tr>
              <a:tr h="52177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 b="1">
                          <a:latin typeface="Times New Roman"/>
                          <a:ea typeface="Times New Roman"/>
                        </a:rPr>
                        <a:t>ExpDate</a:t>
                      </a:r>
                      <a:endParaRPr lang="en-US" sz="12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 dirty="0" err="1">
                          <a:latin typeface="Times New Roman"/>
                          <a:ea typeface="Times New Roman"/>
                        </a:rPr>
                        <a:t>Varchar</a:t>
                      </a:r>
                      <a:r>
                        <a:rPr lang="en-US" sz="1600" dirty="0">
                          <a:latin typeface="Times New Roman"/>
                          <a:ea typeface="Times New Roman"/>
                        </a:rPr>
                        <a:t>(20)</a:t>
                      </a:r>
                      <a:endParaRPr lang="en-US" sz="1200" dirty="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>
                          <a:latin typeface="Times New Roman"/>
                          <a:ea typeface="Times New Roman"/>
                        </a:rPr>
                        <a:t>Not null</a:t>
                      </a:r>
                      <a:endParaRPr lang="en-US" sz="12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 dirty="0">
                          <a:latin typeface="Times New Roman"/>
                          <a:ea typeface="Times New Roman"/>
                        </a:rPr>
                        <a:t>Expire date of product</a:t>
                      </a:r>
                      <a:endParaRPr lang="en-US" sz="1200" dirty="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1066800" y="3886202"/>
          <a:ext cx="7620000" cy="2804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5000"/>
                <a:gridCol w="1905000"/>
                <a:gridCol w="1905000"/>
                <a:gridCol w="1905000"/>
              </a:tblGrid>
              <a:tr h="45720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latin typeface="Times New Roman"/>
                          <a:ea typeface="Times New Roman"/>
                        </a:rPr>
                        <a:t>Field</a:t>
                      </a:r>
                      <a:endParaRPr lang="en-US" sz="1200" dirty="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latin typeface="Times New Roman"/>
                          <a:ea typeface="Times New Roman"/>
                        </a:rPr>
                        <a:t>Datatype</a:t>
                      </a:r>
                      <a:endParaRPr lang="en-US" sz="12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latin typeface="Times New Roman"/>
                          <a:ea typeface="Times New Roman"/>
                        </a:rPr>
                        <a:t>Constraint</a:t>
                      </a:r>
                      <a:endParaRPr lang="en-US" sz="12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latin typeface="Times New Roman"/>
                          <a:ea typeface="Times New Roman"/>
                        </a:rPr>
                        <a:t>Description</a:t>
                      </a:r>
                      <a:endParaRPr lang="en-US" sz="12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</a:tr>
              <a:tr h="45720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latin typeface="Times New Roman"/>
                          <a:ea typeface="Times New Roman"/>
                        </a:rPr>
                        <a:t>Oid</a:t>
                      </a:r>
                      <a:endParaRPr lang="en-US" sz="12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latin typeface="Times New Roman"/>
                          <a:ea typeface="Times New Roman"/>
                        </a:rPr>
                        <a:t>Integer</a:t>
                      </a:r>
                      <a:endParaRPr lang="en-US" sz="12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latin typeface="Times New Roman"/>
                          <a:ea typeface="Times New Roman"/>
                        </a:rPr>
                        <a:t>Primary Key</a:t>
                      </a:r>
                      <a:endParaRPr lang="en-US" sz="12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latin typeface="Times New Roman"/>
                          <a:ea typeface="Times New Roman"/>
                        </a:rPr>
                        <a:t>Primary key of order</a:t>
                      </a:r>
                      <a:endParaRPr lang="en-US" sz="12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</a:tr>
              <a:tr h="45720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 b="1">
                          <a:latin typeface="Times New Roman"/>
                          <a:ea typeface="Times New Roman"/>
                        </a:rPr>
                        <a:t>Lid</a:t>
                      </a:r>
                      <a:endParaRPr lang="en-US" sz="12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>
                          <a:latin typeface="Times New Roman"/>
                          <a:ea typeface="Times New Roman"/>
                        </a:rPr>
                        <a:t>Integer</a:t>
                      </a:r>
                      <a:endParaRPr lang="en-US" sz="12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>
                          <a:latin typeface="Times New Roman"/>
                          <a:ea typeface="Times New Roman"/>
                        </a:rPr>
                        <a:t>Foreign key</a:t>
                      </a:r>
                      <a:endParaRPr lang="en-US" sz="12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 b="1">
                          <a:latin typeface="Times New Roman"/>
                          <a:ea typeface="Times New Roman"/>
                        </a:rPr>
                        <a:t>Primary key (Login)</a:t>
                      </a:r>
                      <a:endParaRPr lang="en-US" sz="12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</a:tr>
              <a:tr h="45720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latin typeface="Times New Roman"/>
                          <a:ea typeface="Times New Roman"/>
                        </a:rPr>
                        <a:t>OrderNo</a:t>
                      </a:r>
                      <a:endParaRPr lang="en-US" sz="12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latin typeface="Times New Roman"/>
                          <a:ea typeface="Times New Roman"/>
                        </a:rPr>
                        <a:t>Integer</a:t>
                      </a:r>
                      <a:endParaRPr lang="en-US" sz="12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latin typeface="Times New Roman"/>
                          <a:ea typeface="Times New Roman"/>
                        </a:rPr>
                        <a:t>Not null</a:t>
                      </a:r>
                      <a:endParaRPr lang="en-US" sz="12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latin typeface="Times New Roman"/>
                          <a:ea typeface="Times New Roman"/>
                        </a:rPr>
                        <a:t>Maintain the more than one order</a:t>
                      </a:r>
                      <a:endParaRPr lang="en-US" sz="12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</a:tr>
              <a:tr h="45720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latin typeface="Times New Roman"/>
                          <a:ea typeface="Times New Roman"/>
                        </a:rPr>
                        <a:t>Quantity</a:t>
                      </a:r>
                      <a:endParaRPr lang="en-US" sz="12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latin typeface="Times New Roman"/>
                          <a:ea typeface="Times New Roman"/>
                        </a:rPr>
                        <a:t>Integer</a:t>
                      </a:r>
                      <a:endParaRPr lang="en-US" sz="12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latin typeface="Times New Roman"/>
                          <a:ea typeface="Times New Roman"/>
                        </a:rPr>
                        <a:t>Not null</a:t>
                      </a:r>
                      <a:endParaRPr lang="en-US" sz="12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latin typeface="Times New Roman"/>
                          <a:ea typeface="Times New Roman"/>
                        </a:rPr>
                        <a:t>Quantity of product</a:t>
                      </a:r>
                      <a:endParaRPr lang="en-US" sz="12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</a:tr>
              <a:tr h="45720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latin typeface="Times New Roman"/>
                          <a:ea typeface="Times New Roman"/>
                        </a:rPr>
                        <a:t>Date of order</a:t>
                      </a:r>
                      <a:endParaRPr lang="en-US" sz="12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latin typeface="Times New Roman"/>
                          <a:ea typeface="Times New Roman"/>
                        </a:rPr>
                        <a:t>Date</a:t>
                      </a:r>
                      <a:endParaRPr lang="en-US" sz="1600" dirty="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latin typeface="Times New Roman"/>
                          <a:ea typeface="Times New Roman"/>
                        </a:rPr>
                        <a:t>Not null</a:t>
                      </a:r>
                      <a:endParaRPr lang="en-US" sz="1600" dirty="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latin typeface="Times New Roman"/>
                          <a:ea typeface="Times New Roman"/>
                        </a:rPr>
                        <a:t>Date</a:t>
                      </a:r>
                      <a:r>
                        <a:rPr lang="en-US" sz="1600" baseline="0" dirty="0" smtClean="0">
                          <a:latin typeface="Times New Roman"/>
                          <a:ea typeface="Times New Roman"/>
                        </a:rPr>
                        <a:t> of Order</a:t>
                      </a:r>
                      <a:endParaRPr lang="en-US" sz="1600" dirty="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838200"/>
          </a:xfrm>
        </p:spPr>
        <p:txBody>
          <a:bodyPr/>
          <a:lstStyle/>
          <a:p>
            <a:r>
              <a:rPr lang="en-US" dirty="0" smtClean="0"/>
              <a:t>6) Order Details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066800"/>
            <a:ext cx="8534400" cy="5257800"/>
          </a:xfrm>
        </p:spPr>
        <p:txBody>
          <a:bodyPr/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r>
              <a:rPr lang="en-US" sz="3600" dirty="0" smtClean="0">
                <a:solidFill>
                  <a:schemeClr val="tx2"/>
                </a:solidFill>
                <a:latin typeface="Calibri" pitchFamily="34" charset="0"/>
                <a:cs typeface="Times New Roman" pitchFamily="18" charset="0"/>
              </a:rPr>
              <a:t>7) Minimum Quantity Stock</a:t>
            </a:r>
          </a:p>
          <a:p>
            <a:pPr>
              <a:buNone/>
            </a:pPr>
            <a:endParaRPr lang="en-US" sz="3600" dirty="0">
              <a:solidFill>
                <a:schemeClr val="tx2"/>
              </a:solidFill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609600" y="1066798"/>
          <a:ext cx="7924800" cy="23622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1200"/>
                <a:gridCol w="1981200"/>
                <a:gridCol w="1981200"/>
                <a:gridCol w="1981200"/>
              </a:tblGrid>
              <a:tr h="39732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latin typeface="Times New Roman"/>
                          <a:ea typeface="Times New Roman"/>
                        </a:rPr>
                        <a:t>Field</a:t>
                      </a:r>
                      <a:endParaRPr lang="en-US" sz="1200" dirty="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latin typeface="Times New Roman"/>
                          <a:ea typeface="Times New Roman"/>
                        </a:rPr>
                        <a:t>Datatype</a:t>
                      </a:r>
                      <a:endParaRPr lang="en-US" sz="12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latin typeface="Times New Roman"/>
                          <a:ea typeface="Times New Roman"/>
                        </a:rPr>
                        <a:t>Constraint</a:t>
                      </a:r>
                      <a:endParaRPr lang="en-US" sz="12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latin typeface="Times New Roman"/>
                          <a:ea typeface="Times New Roman"/>
                        </a:rPr>
                        <a:t>Description</a:t>
                      </a:r>
                      <a:endParaRPr lang="en-US" sz="12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</a:tr>
              <a:tr h="52251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latin typeface="Times New Roman"/>
                          <a:ea typeface="Times New Roman"/>
                        </a:rPr>
                        <a:t>OdId</a:t>
                      </a:r>
                      <a:endParaRPr lang="en-US" sz="12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latin typeface="Times New Roman"/>
                          <a:ea typeface="Times New Roman"/>
                        </a:rPr>
                        <a:t>Integer</a:t>
                      </a:r>
                      <a:endParaRPr lang="en-US" sz="12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latin typeface="Times New Roman"/>
                          <a:ea typeface="Times New Roman"/>
                        </a:rPr>
                        <a:t>Primary key</a:t>
                      </a:r>
                      <a:endParaRPr lang="en-US" sz="12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latin typeface="Times New Roman"/>
                          <a:ea typeface="Times New Roman"/>
                        </a:rPr>
                        <a:t>Primary key of Order detail</a:t>
                      </a:r>
                      <a:endParaRPr lang="en-US" sz="12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</a:tr>
              <a:tr h="52251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 b="1">
                          <a:latin typeface="Times New Roman"/>
                          <a:ea typeface="Times New Roman"/>
                        </a:rPr>
                        <a:t>PId</a:t>
                      </a:r>
                      <a:endParaRPr lang="en-US" sz="12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>
                          <a:latin typeface="Times New Roman"/>
                          <a:ea typeface="Times New Roman"/>
                        </a:rPr>
                        <a:t>Integer</a:t>
                      </a:r>
                      <a:endParaRPr lang="en-US" sz="12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>
                          <a:latin typeface="Times New Roman"/>
                          <a:ea typeface="Times New Roman"/>
                        </a:rPr>
                        <a:t>Foreign key</a:t>
                      </a:r>
                      <a:endParaRPr lang="en-US" sz="12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>
                          <a:latin typeface="Times New Roman"/>
                          <a:ea typeface="Times New Roman"/>
                        </a:rPr>
                        <a:t>Primary Key( Product)</a:t>
                      </a:r>
                      <a:endParaRPr lang="en-US" sz="12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</a:tr>
              <a:tr h="52251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latin typeface="Times New Roman"/>
                          <a:ea typeface="Times New Roman"/>
                        </a:rPr>
                        <a:t>OrderNo</a:t>
                      </a:r>
                      <a:endParaRPr lang="en-US" sz="12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latin typeface="Times New Roman"/>
                          <a:ea typeface="Times New Roman"/>
                        </a:rPr>
                        <a:t>Integer</a:t>
                      </a:r>
                      <a:endParaRPr lang="en-US" sz="12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latin typeface="Times New Roman"/>
                          <a:ea typeface="Times New Roman"/>
                        </a:rPr>
                        <a:t>Not null</a:t>
                      </a:r>
                      <a:endParaRPr lang="en-US" sz="12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latin typeface="Times New Roman"/>
                          <a:ea typeface="Times New Roman"/>
                        </a:rPr>
                        <a:t>Maintain the more than one order</a:t>
                      </a:r>
                      <a:endParaRPr lang="en-US" sz="12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</a:tr>
              <a:tr h="39732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latin typeface="Times New Roman"/>
                          <a:ea typeface="Times New Roman"/>
                        </a:rPr>
                        <a:t>Quantity</a:t>
                      </a:r>
                      <a:endParaRPr lang="en-US" sz="12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latin typeface="Times New Roman"/>
                          <a:ea typeface="Times New Roman"/>
                        </a:rPr>
                        <a:t>Integer</a:t>
                      </a:r>
                      <a:endParaRPr lang="en-US" sz="12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latin typeface="Times New Roman"/>
                          <a:ea typeface="Times New Roman"/>
                        </a:rPr>
                        <a:t>Not null</a:t>
                      </a:r>
                      <a:endParaRPr lang="en-US" sz="12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latin typeface="Times New Roman"/>
                          <a:ea typeface="Times New Roman"/>
                        </a:rPr>
                        <a:t>Quantity of Order</a:t>
                      </a:r>
                      <a:endParaRPr lang="en-US" sz="1200" dirty="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304800" y="4267202"/>
          <a:ext cx="8534400" cy="24541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33600"/>
                <a:gridCol w="2133600"/>
                <a:gridCol w="2133600"/>
                <a:gridCol w="2133600"/>
              </a:tblGrid>
              <a:tr h="39329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latin typeface="Times New Roman"/>
                          <a:ea typeface="Times New Roman"/>
                        </a:rPr>
                        <a:t>Field</a:t>
                      </a:r>
                      <a:endParaRPr lang="en-US" sz="1200" dirty="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latin typeface="Times New Roman"/>
                          <a:ea typeface="Times New Roman"/>
                        </a:rPr>
                        <a:t>Datatype</a:t>
                      </a:r>
                      <a:endParaRPr lang="en-US" sz="12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latin typeface="Times New Roman"/>
                          <a:ea typeface="Times New Roman"/>
                        </a:rPr>
                        <a:t>Constraint</a:t>
                      </a:r>
                      <a:endParaRPr lang="en-US" sz="12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latin typeface="Times New Roman"/>
                          <a:ea typeface="Times New Roman"/>
                        </a:rPr>
                        <a:t>Description</a:t>
                      </a:r>
                      <a:endParaRPr lang="en-US" sz="12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</a:tr>
              <a:tr h="471948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latin typeface="Times New Roman"/>
                          <a:ea typeface="Times New Roman"/>
                        </a:rPr>
                        <a:t>MsId</a:t>
                      </a:r>
                      <a:endParaRPr lang="en-US" sz="12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latin typeface="Times New Roman"/>
                          <a:ea typeface="Times New Roman"/>
                        </a:rPr>
                        <a:t>Integer</a:t>
                      </a:r>
                      <a:endParaRPr lang="en-US" sz="12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latin typeface="Times New Roman"/>
                          <a:ea typeface="Times New Roman"/>
                        </a:rPr>
                        <a:t>Primary key</a:t>
                      </a:r>
                      <a:endParaRPr lang="en-US" sz="12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latin typeface="Times New Roman"/>
                          <a:ea typeface="Times New Roman"/>
                        </a:rPr>
                        <a:t>Primary key of  minimum stock quantity </a:t>
                      </a:r>
                      <a:endParaRPr lang="en-US" sz="12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</a:tr>
              <a:tr h="39329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 b="1">
                          <a:latin typeface="Times New Roman"/>
                          <a:ea typeface="Times New Roman"/>
                        </a:rPr>
                        <a:t>PId</a:t>
                      </a:r>
                      <a:endParaRPr lang="en-US" sz="12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>
                          <a:latin typeface="Times New Roman"/>
                          <a:ea typeface="Times New Roman"/>
                        </a:rPr>
                        <a:t>Integer</a:t>
                      </a:r>
                      <a:endParaRPr lang="en-US" sz="12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>
                          <a:latin typeface="Times New Roman"/>
                          <a:ea typeface="Times New Roman"/>
                        </a:rPr>
                        <a:t>Foreign key</a:t>
                      </a:r>
                      <a:endParaRPr lang="en-US" sz="12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>
                          <a:latin typeface="Times New Roman"/>
                          <a:ea typeface="Times New Roman"/>
                        </a:rPr>
                        <a:t>Primary Key( Product)</a:t>
                      </a:r>
                      <a:endParaRPr lang="en-US" sz="12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</a:tr>
              <a:tr h="39329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 b="1">
                          <a:latin typeface="Times New Roman"/>
                          <a:ea typeface="Times New Roman"/>
                        </a:rPr>
                        <a:t>Lid</a:t>
                      </a:r>
                      <a:endParaRPr lang="en-US" sz="12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>
                          <a:latin typeface="Times New Roman"/>
                          <a:ea typeface="Times New Roman"/>
                        </a:rPr>
                        <a:t>Integer</a:t>
                      </a:r>
                      <a:endParaRPr lang="en-US" sz="12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>
                          <a:latin typeface="Times New Roman"/>
                          <a:ea typeface="Times New Roman"/>
                        </a:rPr>
                        <a:t>Foreign key</a:t>
                      </a:r>
                      <a:endParaRPr lang="en-US" sz="12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 b="1">
                          <a:latin typeface="Times New Roman"/>
                          <a:ea typeface="Times New Roman"/>
                        </a:rPr>
                        <a:t>Primary key (Login)</a:t>
                      </a:r>
                      <a:endParaRPr lang="en-US" sz="12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</a:tr>
              <a:tr h="39329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latin typeface="Times New Roman"/>
                          <a:ea typeface="Times New Roman"/>
                        </a:rPr>
                        <a:t>Quantity</a:t>
                      </a:r>
                      <a:endParaRPr lang="en-US" sz="12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latin typeface="Times New Roman"/>
                          <a:ea typeface="Times New Roman"/>
                        </a:rPr>
                        <a:t>Integer</a:t>
                      </a:r>
                      <a:endParaRPr lang="en-US" sz="12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latin typeface="Times New Roman"/>
                          <a:ea typeface="Times New Roman"/>
                        </a:rPr>
                        <a:t>Not null</a:t>
                      </a:r>
                      <a:endParaRPr lang="en-US" sz="12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latin typeface="Times New Roman"/>
                          <a:ea typeface="Times New Roman"/>
                        </a:rPr>
                        <a:t>Quantity of Order</a:t>
                      </a:r>
                      <a:endParaRPr lang="en-US" sz="12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</a:tr>
              <a:tr h="39329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latin typeface="Times New Roman"/>
                          <a:ea typeface="Times New Roman"/>
                        </a:rPr>
                        <a:t>Message</a:t>
                      </a:r>
                      <a:endParaRPr lang="en-US" sz="12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latin typeface="Times New Roman"/>
                          <a:ea typeface="Times New Roman"/>
                        </a:rPr>
                        <a:t>Varchar(20)</a:t>
                      </a:r>
                      <a:endParaRPr lang="en-US" sz="12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latin typeface="Times New Roman"/>
                          <a:ea typeface="Times New Roman"/>
                        </a:rPr>
                        <a:t>null</a:t>
                      </a:r>
                      <a:endParaRPr lang="en-US" sz="12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latin typeface="Times New Roman"/>
                          <a:ea typeface="Times New Roman"/>
                        </a:rPr>
                        <a:t>Alert for stock</a:t>
                      </a:r>
                      <a:endParaRPr lang="en-US" sz="1200" dirty="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762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8) Store Product Stock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143000"/>
            <a:ext cx="8382000" cy="5181600"/>
          </a:xfrm>
        </p:spPr>
        <p:txBody>
          <a:bodyPr/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 marL="742950" indent="-742950">
              <a:buNone/>
            </a:pPr>
            <a:r>
              <a:rPr lang="en-US" sz="3600" dirty="0" smtClean="0">
                <a:solidFill>
                  <a:schemeClr val="tx2"/>
                </a:solidFill>
                <a:latin typeface="Calibri" pitchFamily="34" charset="0"/>
              </a:rPr>
              <a:t>9) Warehouse Product Stock</a:t>
            </a:r>
          </a:p>
          <a:p>
            <a:pPr marL="742950" indent="-742950">
              <a:buNone/>
            </a:pPr>
            <a:endParaRPr lang="en-US" sz="3600" dirty="0">
              <a:solidFill>
                <a:schemeClr val="tx2"/>
              </a:solidFill>
              <a:latin typeface="Calibri" pitchFamily="34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457200" y="1143000"/>
          <a:ext cx="8153400" cy="2362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8350"/>
                <a:gridCol w="2038350"/>
                <a:gridCol w="2038350"/>
                <a:gridCol w="2038350"/>
              </a:tblGrid>
              <a:tr h="39732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latin typeface="Times New Roman"/>
                          <a:ea typeface="Times New Roman"/>
                        </a:rPr>
                        <a:t>Field</a:t>
                      </a:r>
                      <a:endParaRPr lang="en-US" sz="1200" dirty="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latin typeface="Times New Roman"/>
                          <a:ea typeface="Times New Roman"/>
                        </a:rPr>
                        <a:t>Datatype</a:t>
                      </a:r>
                      <a:endParaRPr lang="en-US" sz="12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latin typeface="Times New Roman"/>
                          <a:ea typeface="Times New Roman"/>
                        </a:rPr>
                        <a:t>Constraint</a:t>
                      </a:r>
                      <a:endParaRPr lang="en-US" sz="12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latin typeface="Times New Roman"/>
                          <a:ea typeface="Times New Roman"/>
                        </a:rPr>
                        <a:t>Description</a:t>
                      </a:r>
                      <a:endParaRPr lang="en-US" sz="12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</a:tr>
              <a:tr h="522514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latin typeface="Times New Roman"/>
                          <a:ea typeface="Times New Roman"/>
                        </a:rPr>
                        <a:t>SpsId</a:t>
                      </a:r>
                      <a:endParaRPr lang="en-US" sz="12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latin typeface="Times New Roman"/>
                          <a:ea typeface="Times New Roman"/>
                        </a:rPr>
                        <a:t>Integer</a:t>
                      </a:r>
                      <a:endParaRPr lang="en-US" sz="12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latin typeface="Times New Roman"/>
                          <a:ea typeface="Times New Roman"/>
                        </a:rPr>
                        <a:t>Primary key</a:t>
                      </a:r>
                      <a:endParaRPr lang="en-US" sz="12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latin typeface="Times New Roman"/>
                          <a:ea typeface="Times New Roman"/>
                        </a:rPr>
                        <a:t>Primary key of  store product stock  </a:t>
                      </a:r>
                      <a:endParaRPr lang="en-US" sz="12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</a:tr>
              <a:tr h="522514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 b="1">
                          <a:latin typeface="Times New Roman"/>
                          <a:ea typeface="Times New Roman"/>
                        </a:rPr>
                        <a:t>PId</a:t>
                      </a:r>
                      <a:endParaRPr lang="en-US" sz="12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>
                          <a:latin typeface="Times New Roman"/>
                          <a:ea typeface="Times New Roman"/>
                        </a:rPr>
                        <a:t>Integer</a:t>
                      </a:r>
                      <a:endParaRPr lang="en-US" sz="12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>
                          <a:latin typeface="Times New Roman"/>
                          <a:ea typeface="Times New Roman"/>
                        </a:rPr>
                        <a:t>Foreign key</a:t>
                      </a:r>
                      <a:endParaRPr lang="en-US" sz="12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>
                          <a:latin typeface="Times New Roman"/>
                          <a:ea typeface="Times New Roman"/>
                        </a:rPr>
                        <a:t>Primary Key( Product)</a:t>
                      </a:r>
                      <a:endParaRPr lang="en-US" sz="12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</a:tr>
              <a:tr h="522514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 b="1">
                          <a:latin typeface="Times New Roman"/>
                          <a:ea typeface="Times New Roman"/>
                        </a:rPr>
                        <a:t>Lid</a:t>
                      </a:r>
                      <a:endParaRPr lang="en-US" sz="12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>
                          <a:latin typeface="Times New Roman"/>
                          <a:ea typeface="Times New Roman"/>
                        </a:rPr>
                        <a:t>Integer</a:t>
                      </a:r>
                      <a:endParaRPr lang="en-US" sz="12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>
                          <a:latin typeface="Times New Roman"/>
                          <a:ea typeface="Times New Roman"/>
                        </a:rPr>
                        <a:t>Foreign key</a:t>
                      </a:r>
                      <a:endParaRPr lang="en-US" sz="12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 b="1">
                          <a:latin typeface="Times New Roman"/>
                          <a:ea typeface="Times New Roman"/>
                        </a:rPr>
                        <a:t>Primary key (Login)</a:t>
                      </a:r>
                      <a:endParaRPr lang="en-US" sz="12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</a:tr>
              <a:tr h="39732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latin typeface="Times New Roman"/>
                          <a:ea typeface="Times New Roman"/>
                        </a:rPr>
                        <a:t>Quantity</a:t>
                      </a:r>
                      <a:endParaRPr lang="en-US" sz="12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latin typeface="Times New Roman"/>
                          <a:ea typeface="Times New Roman"/>
                        </a:rPr>
                        <a:t>Integer</a:t>
                      </a:r>
                      <a:endParaRPr lang="en-US" sz="12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latin typeface="Times New Roman"/>
                          <a:ea typeface="Times New Roman"/>
                        </a:rPr>
                        <a:t>Not null</a:t>
                      </a:r>
                      <a:endParaRPr lang="en-US" sz="12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latin typeface="Times New Roman"/>
                          <a:ea typeface="Times New Roman"/>
                        </a:rPr>
                        <a:t>Quantity of Order</a:t>
                      </a:r>
                      <a:endParaRPr lang="en-US" sz="1200" dirty="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838200" y="4191000"/>
          <a:ext cx="7772400" cy="24383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3100"/>
                <a:gridCol w="1943100"/>
                <a:gridCol w="1943100"/>
                <a:gridCol w="1943100"/>
              </a:tblGrid>
              <a:tr h="251003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latin typeface="Times New Roman"/>
                          <a:ea typeface="Times New Roman"/>
                        </a:rPr>
                        <a:t>Field</a:t>
                      </a:r>
                      <a:endParaRPr lang="en-US" sz="1200" dirty="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latin typeface="Times New Roman"/>
                          <a:ea typeface="Times New Roman"/>
                        </a:rPr>
                        <a:t>Datatype</a:t>
                      </a:r>
                      <a:endParaRPr lang="en-US" sz="12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latin typeface="Times New Roman"/>
                          <a:ea typeface="Times New Roman"/>
                        </a:rPr>
                        <a:t>Constraint</a:t>
                      </a:r>
                      <a:endParaRPr lang="en-US" sz="12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latin typeface="Times New Roman"/>
                          <a:ea typeface="Times New Roman"/>
                        </a:rPr>
                        <a:t>Description</a:t>
                      </a:r>
                      <a:endParaRPr lang="en-US" sz="12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</a:tr>
              <a:tr h="75300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latin typeface="Times New Roman"/>
                          <a:ea typeface="Times New Roman"/>
                        </a:rPr>
                        <a:t>WpsId</a:t>
                      </a:r>
                      <a:endParaRPr lang="en-US" sz="12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latin typeface="Times New Roman"/>
                          <a:ea typeface="Times New Roman"/>
                        </a:rPr>
                        <a:t>Integer</a:t>
                      </a:r>
                      <a:endParaRPr lang="en-US" sz="12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latin typeface="Times New Roman"/>
                          <a:ea typeface="Times New Roman"/>
                        </a:rPr>
                        <a:t>Primary key</a:t>
                      </a:r>
                      <a:endParaRPr lang="en-US" sz="12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latin typeface="Times New Roman"/>
                          <a:ea typeface="Times New Roman"/>
                        </a:rPr>
                        <a:t>Primary key of  warehouse product stock  </a:t>
                      </a:r>
                      <a:endParaRPr lang="en-US" sz="12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</a:tr>
              <a:tr h="502006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 b="1">
                          <a:latin typeface="Times New Roman"/>
                          <a:ea typeface="Times New Roman"/>
                        </a:rPr>
                        <a:t>PId</a:t>
                      </a:r>
                      <a:endParaRPr lang="en-US" sz="12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>
                          <a:latin typeface="Times New Roman"/>
                          <a:ea typeface="Times New Roman"/>
                        </a:rPr>
                        <a:t>Integer</a:t>
                      </a:r>
                      <a:endParaRPr lang="en-US" sz="12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>
                          <a:latin typeface="Times New Roman"/>
                          <a:ea typeface="Times New Roman"/>
                        </a:rPr>
                        <a:t>Foreign key</a:t>
                      </a:r>
                      <a:endParaRPr lang="en-US" sz="12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>
                          <a:latin typeface="Times New Roman"/>
                          <a:ea typeface="Times New Roman"/>
                        </a:rPr>
                        <a:t>Primary Key( Product)</a:t>
                      </a:r>
                      <a:endParaRPr lang="en-US" sz="12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</a:tr>
              <a:tr h="47359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 b="1">
                          <a:latin typeface="Times New Roman"/>
                          <a:ea typeface="Times New Roman"/>
                        </a:rPr>
                        <a:t>LId</a:t>
                      </a:r>
                      <a:endParaRPr lang="en-US" sz="12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>
                          <a:latin typeface="Times New Roman"/>
                          <a:ea typeface="Times New Roman"/>
                        </a:rPr>
                        <a:t>Integer</a:t>
                      </a:r>
                      <a:endParaRPr lang="en-US" sz="12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>
                          <a:latin typeface="Times New Roman"/>
                          <a:ea typeface="Times New Roman"/>
                        </a:rPr>
                        <a:t>Foreign key</a:t>
                      </a:r>
                      <a:endParaRPr lang="en-US" sz="12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 b="1">
                          <a:latin typeface="Times New Roman"/>
                          <a:ea typeface="Times New Roman"/>
                        </a:rPr>
                        <a:t>Primary key (Login)</a:t>
                      </a:r>
                      <a:endParaRPr lang="en-US" sz="12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</a:tr>
              <a:tr h="458791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latin typeface="Times New Roman"/>
                          <a:ea typeface="Times New Roman"/>
                        </a:rPr>
                        <a:t>Quantity</a:t>
                      </a:r>
                      <a:endParaRPr lang="en-US" sz="12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latin typeface="Times New Roman"/>
                          <a:ea typeface="Times New Roman"/>
                        </a:rPr>
                        <a:t>Integer</a:t>
                      </a:r>
                      <a:endParaRPr lang="en-US" sz="12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latin typeface="Times New Roman"/>
                          <a:ea typeface="Times New Roman"/>
                        </a:rPr>
                        <a:t>Not null</a:t>
                      </a:r>
                      <a:endParaRPr lang="en-US" sz="12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latin typeface="Times New Roman"/>
                          <a:ea typeface="Times New Roman"/>
                        </a:rPr>
                        <a:t>Quantity of Order</a:t>
                      </a:r>
                      <a:endParaRPr lang="en-US" sz="1200" dirty="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762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10) Coupon For Store to Store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457200" y="1295400"/>
          <a:ext cx="8229600" cy="46481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7400"/>
                <a:gridCol w="2057400"/>
                <a:gridCol w="2057400"/>
                <a:gridCol w="2057400"/>
              </a:tblGrid>
              <a:tr h="58503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latin typeface="Times New Roman"/>
                          <a:ea typeface="Times New Roman"/>
                        </a:rPr>
                        <a:t>Field</a:t>
                      </a:r>
                      <a:endParaRPr lang="en-US" sz="1200" dirty="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latin typeface="Times New Roman"/>
                          <a:ea typeface="Times New Roman"/>
                        </a:rPr>
                        <a:t>Datatype</a:t>
                      </a:r>
                      <a:endParaRPr lang="en-US" sz="12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latin typeface="Times New Roman"/>
                          <a:ea typeface="Times New Roman"/>
                        </a:rPr>
                        <a:t>Constraint</a:t>
                      </a:r>
                      <a:endParaRPr lang="en-US" sz="12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latin typeface="Times New Roman"/>
                          <a:ea typeface="Times New Roman"/>
                        </a:rPr>
                        <a:t>Description</a:t>
                      </a:r>
                      <a:endParaRPr lang="en-US" sz="12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</a:tr>
              <a:tr h="769357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latin typeface="Times New Roman"/>
                          <a:ea typeface="Times New Roman"/>
                        </a:rPr>
                        <a:t>CId</a:t>
                      </a:r>
                      <a:endParaRPr lang="en-US" sz="12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latin typeface="Times New Roman"/>
                          <a:ea typeface="Times New Roman"/>
                        </a:rPr>
                        <a:t>Integer</a:t>
                      </a:r>
                      <a:endParaRPr lang="en-US" sz="12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latin typeface="Times New Roman"/>
                          <a:ea typeface="Times New Roman"/>
                        </a:rPr>
                        <a:t>Primary key</a:t>
                      </a:r>
                      <a:endParaRPr lang="en-US" sz="12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latin typeface="Times New Roman"/>
                          <a:ea typeface="Times New Roman"/>
                        </a:rPr>
                        <a:t>Primary key of  coupon</a:t>
                      </a:r>
                      <a:endParaRPr lang="en-US" sz="12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</a:tr>
              <a:tr h="58503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 b="1">
                          <a:latin typeface="Times New Roman"/>
                          <a:ea typeface="Times New Roman"/>
                        </a:rPr>
                        <a:t>PId</a:t>
                      </a:r>
                      <a:endParaRPr lang="en-US" sz="12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>
                          <a:latin typeface="Times New Roman"/>
                          <a:ea typeface="Times New Roman"/>
                        </a:rPr>
                        <a:t>Integer</a:t>
                      </a:r>
                      <a:endParaRPr lang="en-US" sz="12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>
                          <a:latin typeface="Times New Roman"/>
                          <a:ea typeface="Times New Roman"/>
                        </a:rPr>
                        <a:t>Foreign key</a:t>
                      </a:r>
                      <a:endParaRPr lang="en-US" sz="12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>
                          <a:latin typeface="Times New Roman"/>
                          <a:ea typeface="Times New Roman"/>
                        </a:rPr>
                        <a:t>Primary Key( Product)</a:t>
                      </a:r>
                      <a:endParaRPr lang="en-US" sz="12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</a:tr>
              <a:tr h="58503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 b="1">
                          <a:latin typeface="Times New Roman"/>
                          <a:ea typeface="Times New Roman"/>
                        </a:rPr>
                        <a:t>LId</a:t>
                      </a:r>
                      <a:endParaRPr lang="en-US" sz="12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>
                          <a:latin typeface="Times New Roman"/>
                          <a:ea typeface="Times New Roman"/>
                        </a:rPr>
                        <a:t>Integer</a:t>
                      </a:r>
                      <a:endParaRPr lang="en-US" sz="12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>
                          <a:latin typeface="Times New Roman"/>
                          <a:ea typeface="Times New Roman"/>
                        </a:rPr>
                        <a:t>Foreign key</a:t>
                      </a:r>
                      <a:endParaRPr lang="en-US" sz="12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 b="1">
                          <a:latin typeface="Times New Roman"/>
                          <a:ea typeface="Times New Roman"/>
                        </a:rPr>
                        <a:t>Primary key (Login)</a:t>
                      </a:r>
                      <a:endParaRPr lang="en-US" sz="12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</a:tr>
              <a:tr h="58503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latin typeface="Times New Roman"/>
                          <a:ea typeface="Times New Roman"/>
                        </a:rPr>
                        <a:t>Quantity</a:t>
                      </a:r>
                      <a:endParaRPr lang="en-US" sz="12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latin typeface="Times New Roman"/>
                          <a:ea typeface="Times New Roman"/>
                        </a:rPr>
                        <a:t>Integer</a:t>
                      </a:r>
                      <a:endParaRPr lang="en-US" sz="12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latin typeface="Times New Roman"/>
                          <a:ea typeface="Times New Roman"/>
                        </a:rPr>
                        <a:t>Not null</a:t>
                      </a:r>
                      <a:endParaRPr lang="en-US" sz="12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latin typeface="Times New Roman"/>
                          <a:ea typeface="Times New Roman"/>
                        </a:rPr>
                        <a:t>Quantity of Order</a:t>
                      </a:r>
                      <a:endParaRPr lang="en-US" sz="12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</a:tr>
              <a:tr h="769357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latin typeface="Times New Roman"/>
                          <a:ea typeface="Times New Roman"/>
                        </a:rPr>
                        <a:t>CouponCode</a:t>
                      </a:r>
                      <a:endParaRPr lang="en-US" sz="12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latin typeface="Times New Roman"/>
                          <a:ea typeface="Times New Roman"/>
                        </a:rPr>
                        <a:t>var</a:t>
                      </a:r>
                      <a:endParaRPr lang="en-US" sz="12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latin typeface="Times New Roman"/>
                          <a:ea typeface="Times New Roman"/>
                        </a:rPr>
                        <a:t>Not null</a:t>
                      </a:r>
                      <a:endParaRPr lang="en-US" sz="12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latin typeface="Times New Roman"/>
                          <a:ea typeface="Times New Roman"/>
                        </a:rPr>
                        <a:t>Generated automatic code through system</a:t>
                      </a:r>
                      <a:endParaRPr lang="en-US" sz="12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</a:tr>
              <a:tr h="769357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latin typeface="Times New Roman"/>
                          <a:ea typeface="Times New Roman"/>
                        </a:rPr>
                        <a:t>GenerateDate</a:t>
                      </a:r>
                      <a:endParaRPr lang="en-US" sz="12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latin typeface="Times New Roman"/>
                          <a:ea typeface="Times New Roman"/>
                        </a:rPr>
                        <a:t>Date/vr</a:t>
                      </a:r>
                      <a:endParaRPr lang="en-US" sz="12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latin typeface="Times New Roman"/>
                          <a:ea typeface="Times New Roman"/>
                        </a:rPr>
                        <a:t>Not null</a:t>
                      </a:r>
                      <a:endParaRPr lang="en-US" sz="12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latin typeface="Times New Roman"/>
                          <a:ea typeface="Times New Roman"/>
                        </a:rPr>
                        <a:t>Validity of coupon code </a:t>
                      </a:r>
                      <a:endParaRPr lang="en-US" sz="1200" dirty="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762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11) Store to Store Transaction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457200" y="1524000"/>
          <a:ext cx="8229600" cy="33974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7400"/>
                <a:gridCol w="2057400"/>
                <a:gridCol w="2057400"/>
                <a:gridCol w="2057400"/>
              </a:tblGrid>
              <a:tr h="59382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latin typeface="Times New Roman"/>
                          <a:ea typeface="Times New Roman"/>
                        </a:rPr>
                        <a:t>Field</a:t>
                      </a:r>
                      <a:endParaRPr lang="en-US" sz="1200" dirty="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latin typeface="Times New Roman"/>
                          <a:ea typeface="Times New Roman"/>
                        </a:rPr>
                        <a:t>Datatype</a:t>
                      </a:r>
                      <a:endParaRPr lang="en-US" sz="12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latin typeface="Times New Roman"/>
                          <a:ea typeface="Times New Roman"/>
                        </a:rPr>
                        <a:t>Constraint</a:t>
                      </a:r>
                      <a:endParaRPr lang="en-US" sz="12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latin typeface="Times New Roman"/>
                          <a:ea typeface="Times New Roman"/>
                        </a:rPr>
                        <a:t>Description</a:t>
                      </a:r>
                      <a:endParaRPr lang="en-US" sz="12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</a:tr>
              <a:tr h="780926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latin typeface="Times New Roman"/>
                          <a:ea typeface="Times New Roman"/>
                        </a:rPr>
                        <a:t>StstId</a:t>
                      </a:r>
                      <a:endParaRPr lang="en-US" sz="12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latin typeface="Times New Roman"/>
                          <a:ea typeface="Times New Roman"/>
                        </a:rPr>
                        <a:t>Integer</a:t>
                      </a:r>
                      <a:endParaRPr lang="en-US" sz="1200" dirty="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latin typeface="Times New Roman"/>
                          <a:ea typeface="Times New Roman"/>
                        </a:rPr>
                        <a:t>Primary key</a:t>
                      </a:r>
                      <a:endParaRPr lang="en-US" sz="12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latin typeface="Times New Roman"/>
                          <a:ea typeface="Times New Roman"/>
                        </a:rPr>
                        <a:t>Primary key of  this table</a:t>
                      </a:r>
                      <a:endParaRPr lang="en-US" sz="12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</a:tr>
              <a:tr h="83504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latin typeface="Times New Roman"/>
                          <a:ea typeface="Times New Roman"/>
                        </a:rPr>
                        <a:t>CId</a:t>
                      </a:r>
                      <a:endParaRPr lang="en-US" sz="12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latin typeface="Times New Roman"/>
                          <a:ea typeface="Times New Roman"/>
                        </a:rPr>
                        <a:t>Integer</a:t>
                      </a:r>
                      <a:endParaRPr lang="en-US" sz="12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latin typeface="Times New Roman"/>
                          <a:ea typeface="Times New Roman"/>
                        </a:rPr>
                        <a:t>Foreign key</a:t>
                      </a:r>
                      <a:endParaRPr lang="en-US" sz="12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latin typeface="Times New Roman"/>
                          <a:ea typeface="Times New Roman"/>
                        </a:rPr>
                        <a:t>Primary key (</a:t>
                      </a:r>
                      <a:r>
                        <a:rPr lang="en-US" sz="1600" b="1">
                          <a:latin typeface="Times New Roman"/>
                          <a:ea typeface="Times New Roman"/>
                        </a:rPr>
                        <a:t>CouponForStoreToStore)</a:t>
                      </a:r>
                      <a:endParaRPr lang="en-US" sz="12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</a:tr>
              <a:tr h="59382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 b="1">
                          <a:latin typeface="Times New Roman"/>
                          <a:ea typeface="Times New Roman"/>
                        </a:rPr>
                        <a:t>LId</a:t>
                      </a:r>
                      <a:endParaRPr lang="en-US" sz="12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>
                          <a:latin typeface="Times New Roman"/>
                          <a:ea typeface="Times New Roman"/>
                        </a:rPr>
                        <a:t>Integer</a:t>
                      </a:r>
                      <a:endParaRPr lang="en-US" sz="12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 dirty="0">
                          <a:latin typeface="Times New Roman"/>
                          <a:ea typeface="Times New Roman"/>
                        </a:rPr>
                        <a:t>Foreign key</a:t>
                      </a:r>
                      <a:endParaRPr lang="en-US" sz="1200" dirty="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 b="1">
                          <a:latin typeface="Times New Roman"/>
                          <a:ea typeface="Times New Roman"/>
                        </a:rPr>
                        <a:t>Primary key (Login)</a:t>
                      </a:r>
                      <a:endParaRPr lang="en-US" sz="12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</a:tr>
              <a:tr h="59382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latin typeface="Times New Roman"/>
                          <a:ea typeface="Times New Roman"/>
                        </a:rPr>
                        <a:t>Date Transaction</a:t>
                      </a:r>
                      <a:endParaRPr lang="en-US" sz="12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latin typeface="Times New Roman"/>
                          <a:ea typeface="Times New Roman"/>
                        </a:rPr>
                        <a:t>Integer</a:t>
                      </a:r>
                      <a:endParaRPr lang="en-US" sz="12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latin typeface="Times New Roman"/>
                          <a:ea typeface="Times New Roman"/>
                        </a:rPr>
                        <a:t>Not null</a:t>
                      </a:r>
                      <a:endParaRPr lang="en-US" sz="12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latin typeface="Times New Roman"/>
                          <a:ea typeface="Times New Roman"/>
                        </a:rPr>
                        <a:t>Supply order date</a:t>
                      </a:r>
                      <a:endParaRPr lang="en-US" sz="1200" dirty="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		Store </a:t>
            </a:r>
            <a:r>
              <a:rPr lang="en-US" dirty="0" err="1" smtClean="0"/>
              <a:t>Webpages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>
              <a:solidFill>
                <a:schemeClr val="tx2"/>
              </a:solidFill>
            </a:endParaRPr>
          </a:p>
          <a:p>
            <a:pPr>
              <a:buNone/>
            </a:pPr>
            <a:endParaRPr lang="en-US" dirty="0" smtClean="0">
              <a:solidFill>
                <a:schemeClr val="tx2"/>
              </a:solidFill>
            </a:endParaRPr>
          </a:p>
          <a:p>
            <a:pPr lvl="6">
              <a:buNone/>
            </a:pPr>
            <a:r>
              <a:rPr lang="en-US" sz="8000" dirty="0" smtClean="0">
                <a:solidFill>
                  <a:schemeClr val="tx2"/>
                </a:solidFill>
              </a:rPr>
              <a:t>Registration</a:t>
            </a:r>
            <a:endParaRPr lang="en-US" sz="8000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sanjay\Desktop\S\Regi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sanjay\Desktop\S\Regi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lang="en-US" dirty="0" smtClean="0"/>
              <a:t>			</a:t>
            </a:r>
            <a:r>
              <a:rPr lang="en-US" sz="4800" dirty="0" smtClean="0"/>
              <a:t>Outlines</a:t>
            </a:r>
            <a:endParaRPr lang="en-US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219200"/>
            <a:ext cx="8610600" cy="5105400"/>
          </a:xfrm>
        </p:spPr>
        <p:txBody>
          <a:bodyPr>
            <a:normAutofit fontScale="92500" lnSpcReduction="10000"/>
          </a:bodyPr>
          <a:lstStyle/>
          <a:p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Introduction</a:t>
            </a:r>
          </a:p>
          <a:p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Literature Review</a:t>
            </a:r>
          </a:p>
          <a:p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Modules and Functionalities</a:t>
            </a:r>
          </a:p>
          <a:p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Tools/Technology for Implementation</a:t>
            </a:r>
          </a:p>
          <a:p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Analysis of system</a:t>
            </a:r>
            <a:endParaRPr lang="en-US" sz="3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Class </a:t>
            </a:r>
            <a:r>
              <a:rPr lang="en-US" sz="3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Daigaram</a:t>
            </a:r>
            <a:endParaRPr lang="en-US" sz="3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Data Dictionary</a:t>
            </a:r>
          </a:p>
          <a:p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Test Cases</a:t>
            </a:r>
          </a:p>
          <a:p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Implementation Snapshots</a:t>
            </a:r>
          </a:p>
          <a:p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References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3486912"/>
          </a:xfrm>
        </p:spPr>
        <p:txBody>
          <a:bodyPr/>
          <a:lstStyle/>
          <a:p>
            <a:r>
              <a:rPr lang="en-US" dirty="0" smtClean="0"/>
              <a:t> 		</a:t>
            </a:r>
            <a:r>
              <a:rPr lang="en-US" sz="8000" dirty="0" smtClean="0"/>
              <a:t>Store Login</a:t>
            </a:r>
            <a:endParaRPr lang="en-US" sz="8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sanjay\Desktop\S\login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09800"/>
            <a:ext cx="8305800" cy="1905000"/>
          </a:xfrm>
        </p:spPr>
        <p:txBody>
          <a:bodyPr/>
          <a:lstStyle/>
          <a:p>
            <a:r>
              <a:rPr lang="en-US" sz="7200" dirty="0" smtClean="0"/>
              <a:t>	Store </a:t>
            </a:r>
            <a:r>
              <a:rPr lang="en-US" sz="7200" dirty="0" err="1" smtClean="0"/>
              <a:t>HomePage</a:t>
            </a:r>
            <a:endParaRPr lang="en-US" sz="7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sanjay\Desktop\S\Shomepage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7999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sanjay\Desktop\S\Shmpage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sanjay\Desktop\S\whomepage3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3639312"/>
          </a:xfrm>
        </p:spPr>
        <p:txBody>
          <a:bodyPr/>
          <a:lstStyle/>
          <a:p>
            <a:r>
              <a:rPr lang="en-US" sz="8800" dirty="0" smtClean="0"/>
              <a:t>	Store Products</a:t>
            </a:r>
            <a:endParaRPr lang="en-US" sz="8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sanjay\Desktop\S\products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7999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305800" cy="4114800"/>
          </a:xfrm>
        </p:spPr>
        <p:txBody>
          <a:bodyPr>
            <a:normAutofit/>
          </a:bodyPr>
          <a:lstStyle/>
          <a:p>
            <a:r>
              <a:rPr lang="en-US" dirty="0" smtClean="0"/>
              <a:t>		</a:t>
            </a:r>
            <a:r>
              <a:rPr lang="en-US" sz="8000" dirty="0" smtClean="0"/>
              <a:t>Add Products</a:t>
            </a:r>
            <a:endParaRPr lang="en-US" sz="8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sanjay\Desktop\S\AddP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lang="en-US" dirty="0" smtClean="0"/>
              <a:t>			</a:t>
            </a:r>
            <a:r>
              <a:rPr lang="en-US" sz="4800" dirty="0" smtClean="0"/>
              <a:t>Introduction</a:t>
            </a:r>
            <a:endParaRPr lang="en-US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219200"/>
            <a:ext cx="8610600" cy="5105400"/>
          </a:xfrm>
        </p:spPr>
        <p:txBody>
          <a:bodyPr>
            <a:normAutofit/>
          </a:bodyPr>
          <a:lstStyle/>
          <a:p>
            <a:r>
              <a:rPr lang="en-US" dirty="0" smtClean="0"/>
              <a:t>E-</a:t>
            </a:r>
            <a:r>
              <a:rPr lang="en-US" dirty="0" err="1" smtClean="0"/>
              <a:t>Intercarrier</a:t>
            </a:r>
            <a:r>
              <a:rPr lang="en-US" dirty="0" smtClean="0"/>
              <a:t> provides stock-tacking and inventory management in most simplistic way. be it for your home or for the business. it will help you easily track your inventory. </a:t>
            </a:r>
          </a:p>
          <a:p>
            <a:r>
              <a:rPr lang="en-US" dirty="0" smtClean="0"/>
              <a:t>It also helps in managing purchase orders and sales orders. You can send those to suppliers or </a:t>
            </a:r>
            <a:r>
              <a:rPr lang="en-US" dirty="0" smtClean="0"/>
              <a:t>Stores</a:t>
            </a:r>
            <a:r>
              <a:rPr lang="en-US" dirty="0" smtClean="0"/>
              <a:t>. </a:t>
            </a:r>
            <a:r>
              <a:rPr lang="en-US" dirty="0" smtClean="0"/>
              <a:t>Soon you can manage business expenses too. so it is a complete app to run your business from mobile.</a:t>
            </a:r>
          </a:p>
          <a:p>
            <a:r>
              <a:rPr lang="en-US" dirty="0" smtClean="0"/>
              <a:t> </a:t>
            </a:r>
            <a:r>
              <a:rPr lang="en-IN" dirty="0" smtClean="0"/>
              <a:t>Software of project management to the creation and development of large scale of inventory stock and Inward stock, utilize order and provides </a:t>
            </a:r>
            <a:r>
              <a:rPr lang="en-US" dirty="0" smtClean="0"/>
              <a:t>Reports(sales, dead stock, paid stock ,return stock, replaced stock).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3334512"/>
          </a:xfrm>
        </p:spPr>
        <p:txBody>
          <a:bodyPr/>
          <a:lstStyle/>
          <a:p>
            <a:r>
              <a:rPr lang="en-US" dirty="0" smtClean="0"/>
              <a:t>	</a:t>
            </a:r>
            <a:r>
              <a:rPr lang="en-US" sz="6600" dirty="0" smtClean="0"/>
              <a:t>Update Products</a:t>
            </a:r>
            <a:endParaRPr lang="en-US" sz="6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sanjay\Desktop\S\updateP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448800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3182112"/>
          </a:xfrm>
        </p:spPr>
        <p:txBody>
          <a:bodyPr>
            <a:normAutofit/>
          </a:bodyPr>
          <a:lstStyle/>
          <a:p>
            <a:r>
              <a:rPr lang="en-US" sz="8800" dirty="0" smtClean="0"/>
              <a:t>		Place Order</a:t>
            </a:r>
            <a:endParaRPr lang="en-US" sz="8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C:\Users\sanjay\Desktop\S\order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C:\Users\sanjay\Desktop\S\Order3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0"/>
            <a:ext cx="9143999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	Warehouse WebPages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200400"/>
            <a:ext cx="8229600" cy="3124200"/>
          </a:xfrm>
        </p:spPr>
        <p:txBody>
          <a:bodyPr/>
          <a:lstStyle/>
          <a:p>
            <a:pPr lvl="7">
              <a:buNone/>
            </a:pPr>
            <a:r>
              <a:rPr lang="en-US" sz="6600" dirty="0" smtClean="0">
                <a:solidFill>
                  <a:schemeClr val="tx2"/>
                </a:solidFill>
              </a:rPr>
              <a:t>Login Page</a:t>
            </a:r>
            <a:endParaRPr lang="en-US" sz="6600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sanjay\Desktop\S\login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2953512"/>
          </a:xfrm>
        </p:spPr>
        <p:txBody>
          <a:bodyPr/>
          <a:lstStyle/>
          <a:p>
            <a:r>
              <a:rPr lang="en-US" dirty="0" smtClean="0"/>
              <a:t>	</a:t>
            </a:r>
            <a:r>
              <a:rPr lang="en-US" sz="6000" dirty="0" smtClean="0"/>
              <a:t>Warehouse </a:t>
            </a:r>
            <a:r>
              <a:rPr lang="en-US" sz="6000" dirty="0" err="1" smtClean="0"/>
              <a:t>HomePage</a:t>
            </a:r>
            <a:endParaRPr lang="en-US" sz="6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sanjay\Desktop\S\whomep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sanjay\Desktop\S\whomepage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		</a:t>
            </a:r>
            <a:r>
              <a:rPr lang="en-US" sz="4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Need of the project</a:t>
            </a:r>
            <a:endParaRPr lang="en-US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600200"/>
            <a:ext cx="8686800" cy="4724400"/>
          </a:xfrm>
        </p:spPr>
        <p:txBody>
          <a:bodyPr/>
          <a:lstStyle/>
          <a:p>
            <a:pPr lvl="0"/>
            <a:r>
              <a:rPr lang="en-US" sz="2800" dirty="0" smtClean="0">
                <a:latin typeface="Andalus" pitchFamily="18" charset="-78"/>
                <a:cs typeface="Andalus" pitchFamily="18" charset="-78"/>
              </a:rPr>
              <a:t>Difficult to maintain a large size inventories for production and sales operation.</a:t>
            </a:r>
          </a:p>
          <a:p>
            <a:pPr lvl="0"/>
            <a:endParaRPr lang="en-US" sz="2800" dirty="0" smtClean="0">
              <a:latin typeface="Andalus" pitchFamily="18" charset="-78"/>
              <a:cs typeface="Andalus" pitchFamily="18" charset="-78"/>
            </a:endParaRPr>
          </a:p>
          <a:p>
            <a:pPr lvl="0"/>
            <a:r>
              <a:rPr lang="en-US" sz="2800" dirty="0" smtClean="0">
                <a:latin typeface="Andalus" pitchFamily="18" charset="-78"/>
                <a:cs typeface="Andalus" pitchFamily="18" charset="-78"/>
              </a:rPr>
              <a:t>Difficult to manage stock of the warehouse </a:t>
            </a:r>
            <a:r>
              <a:rPr lang="en-US" sz="2800" smtClean="0">
                <a:latin typeface="Andalus" pitchFamily="18" charset="-78"/>
                <a:cs typeface="Andalus" pitchFamily="18" charset="-78"/>
              </a:rPr>
              <a:t>and </a:t>
            </a:r>
            <a:r>
              <a:rPr lang="en-US" sz="2800" smtClean="0">
                <a:latin typeface="Andalus" pitchFamily="18" charset="-78"/>
                <a:cs typeface="Andalus" pitchFamily="18" charset="-78"/>
              </a:rPr>
              <a:t>stores.</a:t>
            </a:r>
            <a:endParaRPr lang="en-US" sz="2800" dirty="0" smtClean="0">
              <a:latin typeface="Andalus" pitchFamily="18" charset="-78"/>
              <a:cs typeface="Andalus" pitchFamily="18" charset="-78"/>
            </a:endParaRPr>
          </a:p>
          <a:p>
            <a:pPr lvl="0"/>
            <a:endParaRPr lang="en-US" sz="2800" dirty="0" smtClean="0">
              <a:latin typeface="Andalus" pitchFamily="18" charset="-78"/>
              <a:cs typeface="Andalus" pitchFamily="18" charset="-78"/>
            </a:endParaRPr>
          </a:p>
          <a:p>
            <a:pPr lvl="0"/>
            <a:r>
              <a:rPr lang="en-US" sz="2800" dirty="0" smtClean="0">
                <a:latin typeface="Andalus" pitchFamily="18" charset="-78"/>
                <a:cs typeface="Andalus" pitchFamily="18" charset="-78"/>
              </a:rPr>
              <a:t>Difficult to handle payment and billing of the different store</a:t>
            </a:r>
          </a:p>
          <a:p>
            <a:pPr lvl="0"/>
            <a:endParaRPr lang="en-US" sz="2800" dirty="0" smtClean="0">
              <a:latin typeface="Andalus" pitchFamily="18" charset="-78"/>
              <a:cs typeface="Andalus" pitchFamily="18" charset="-78"/>
            </a:endParaRPr>
          </a:p>
          <a:p>
            <a:pPr lvl="0"/>
            <a:r>
              <a:rPr lang="en-US" sz="2800" dirty="0" smtClean="0">
                <a:latin typeface="Andalus" pitchFamily="18" charset="-78"/>
                <a:cs typeface="Andalus" pitchFamily="18" charset="-78"/>
              </a:rPr>
              <a:t>Difficult to manage return ,replaced, dead stock</a:t>
            </a:r>
          </a:p>
          <a:p>
            <a:pPr>
              <a:buNone/>
            </a:pPr>
            <a:endParaRPr lang="en-US" sz="2800" dirty="0">
              <a:latin typeface="Andalus" pitchFamily="18" charset="-78"/>
              <a:cs typeface="Andalus" pitchFamily="18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sanjay\Desktop\S\whomepage3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0"/>
            <a:ext cx="9143999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2877312"/>
          </a:xfrm>
        </p:spPr>
        <p:txBody>
          <a:bodyPr/>
          <a:lstStyle/>
          <a:p>
            <a:r>
              <a:rPr lang="en-US" dirty="0" smtClean="0"/>
              <a:t>	</a:t>
            </a:r>
            <a:r>
              <a:rPr lang="en-US" sz="6600" dirty="0" smtClean="0"/>
              <a:t>Warehouse Products</a:t>
            </a:r>
            <a:endParaRPr lang="en-US" sz="6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:\Users\sanjay\Desktop\S\products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11734800" cy="70866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3258312"/>
          </a:xfrm>
        </p:spPr>
        <p:txBody>
          <a:bodyPr>
            <a:normAutofit/>
          </a:bodyPr>
          <a:lstStyle/>
          <a:p>
            <a:r>
              <a:rPr lang="en-US" sz="8000" dirty="0" smtClean="0"/>
              <a:t>		Add Products</a:t>
            </a:r>
            <a:endParaRPr lang="en-US" sz="8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sanjay\Desktop\S\Add prod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7999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3105912"/>
          </a:xfrm>
        </p:spPr>
        <p:txBody>
          <a:bodyPr/>
          <a:lstStyle/>
          <a:p>
            <a:r>
              <a:rPr lang="en-US" sz="7200" dirty="0" smtClean="0"/>
              <a:t>	</a:t>
            </a:r>
            <a:r>
              <a:rPr lang="en-US" sz="8000" dirty="0" smtClean="0"/>
              <a:t>Update Products</a:t>
            </a:r>
            <a:endParaRPr lang="en-US" sz="8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sanjay\Desktop\S\updateP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0"/>
            <a:ext cx="9144001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3563112"/>
          </a:xfrm>
        </p:spPr>
        <p:txBody>
          <a:bodyPr>
            <a:normAutofit/>
          </a:bodyPr>
          <a:lstStyle/>
          <a:p>
            <a:r>
              <a:rPr lang="en-US" sz="8800" dirty="0" smtClean="0"/>
              <a:t>	Delete Products</a:t>
            </a:r>
            <a:endParaRPr lang="en-US" sz="8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sanjay\Desktop\S\products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25400" cy="6857999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2724912"/>
          </a:xfrm>
        </p:spPr>
        <p:txBody>
          <a:bodyPr>
            <a:normAutofit/>
          </a:bodyPr>
          <a:lstStyle/>
          <a:p>
            <a:r>
              <a:rPr lang="en-US" sz="8000" dirty="0" smtClean="0"/>
              <a:t>		View Orders</a:t>
            </a:r>
            <a:endParaRPr lang="en-US" sz="8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838200"/>
          </a:xfrm>
        </p:spPr>
        <p:txBody>
          <a:bodyPr>
            <a:normAutofit fontScale="90000"/>
          </a:bodyPr>
          <a:lstStyle/>
          <a:p>
            <a:r>
              <a:rPr lang="en-US" sz="5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	</a:t>
            </a:r>
            <a:r>
              <a:rPr lang="en-US" sz="53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Modules and Functionalities</a:t>
            </a:r>
            <a:endParaRPr lang="en-US" sz="53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itchFamily="34" charset="0"/>
              <a:buChar char="•"/>
            </a:pPr>
            <a:r>
              <a:rPr lang="en-US" sz="4000" b="1" dirty="0" smtClean="0"/>
              <a:t> Store Employee</a:t>
            </a:r>
          </a:p>
          <a:p>
            <a:pPr>
              <a:buFont typeface="Arial" pitchFamily="34" charset="0"/>
              <a:buChar char="•"/>
            </a:pPr>
            <a:endParaRPr lang="en-US" sz="4000" b="1" dirty="0" smtClean="0"/>
          </a:p>
          <a:p>
            <a:pPr>
              <a:buFont typeface="Arial" pitchFamily="34" charset="0"/>
              <a:buChar char="•"/>
            </a:pPr>
            <a:r>
              <a:rPr lang="en-US" sz="4000" b="1" dirty="0" smtClean="0"/>
              <a:t>Warehouse Manager</a:t>
            </a:r>
          </a:p>
          <a:p>
            <a:pPr>
              <a:buFont typeface="Arial" pitchFamily="34" charset="0"/>
              <a:buChar char="•"/>
            </a:pPr>
            <a:endParaRPr lang="en-US" sz="4000" b="1" dirty="0" smtClean="0"/>
          </a:p>
          <a:p>
            <a:pPr>
              <a:buFont typeface="Arial" pitchFamily="34" charset="0"/>
              <a:buChar char="•"/>
            </a:pPr>
            <a:r>
              <a:rPr lang="en-US" sz="4000" b="1" dirty="0" smtClean="0"/>
              <a:t>Business Manager(Admin)</a:t>
            </a:r>
          </a:p>
          <a:p>
            <a:pPr>
              <a:buFont typeface="Wingdings" pitchFamily="2" charset="2"/>
              <a:buChar char="Ø"/>
            </a:pPr>
            <a:endParaRPr lang="en-US" b="1" dirty="0" smtClean="0"/>
          </a:p>
          <a:p>
            <a:pPr>
              <a:buNone/>
            </a:pPr>
            <a:endParaRPr lang="en-US" b="1" dirty="0" smtClean="0"/>
          </a:p>
          <a:p>
            <a:pPr>
              <a:buFont typeface="Wingdings" pitchFamily="2" charset="2"/>
              <a:buChar char="Ø"/>
            </a:pP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F:\8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372600" cy="73914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3486912"/>
          </a:xfrm>
        </p:spPr>
        <p:txBody>
          <a:bodyPr/>
          <a:lstStyle/>
          <a:p>
            <a:r>
              <a:rPr lang="en-US" dirty="0" smtClean="0"/>
              <a:t>	</a:t>
            </a:r>
            <a:r>
              <a:rPr lang="en-US" dirty="0" smtClean="0"/>
              <a:t>ON View Details Click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F:\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75438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F:\3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77724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F:\4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76962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F:\5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70104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447800"/>
          </a:xfrm>
        </p:spPr>
        <p:txBody>
          <a:bodyPr/>
          <a:lstStyle/>
          <a:p>
            <a:r>
              <a:rPr lang="en-US" dirty="0" smtClean="0"/>
              <a:t>			Admin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505200"/>
            <a:ext cx="8229600" cy="2819400"/>
          </a:xfrm>
        </p:spPr>
        <p:txBody>
          <a:bodyPr/>
          <a:lstStyle/>
          <a:p>
            <a:pPr>
              <a:buNone/>
            </a:pPr>
            <a:r>
              <a:rPr lang="en-US" sz="5400" dirty="0" smtClean="0"/>
              <a:t>		</a:t>
            </a:r>
            <a:r>
              <a:rPr lang="en-US" sz="5400" dirty="0" smtClean="0">
                <a:solidFill>
                  <a:schemeClr val="accent1"/>
                </a:solidFill>
              </a:rPr>
              <a:t>Admin Homepage</a:t>
            </a:r>
            <a:endParaRPr lang="en-US" sz="5400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F:\6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228600"/>
            <a:ext cx="9448800" cy="70866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sanjay\Desktop\S\Shmpage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Remaining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Payment and Report Module Will Be added After .</a:t>
            </a:r>
          </a:p>
          <a:p>
            <a:endParaRPr lang="en-US" dirty="0" smtClean="0"/>
          </a:p>
          <a:p>
            <a:r>
              <a:rPr lang="en-US" dirty="0" smtClean="0"/>
              <a:t>Filtering Will Apply On the Project.</a:t>
            </a:r>
          </a:p>
          <a:p>
            <a:endParaRPr lang="en-US" dirty="0" smtClean="0"/>
          </a:p>
          <a:p>
            <a:r>
              <a:rPr lang="en-US" dirty="0" smtClean="0"/>
              <a:t>And Store To Store JSP Remaining.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838200"/>
          </a:xfrm>
        </p:spPr>
        <p:txBody>
          <a:bodyPr>
            <a:normAutofit fontScale="90000"/>
          </a:bodyPr>
          <a:lstStyle/>
          <a:p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Tools/Technology for 	Implementation</a:t>
            </a:r>
            <a:endParaRPr lang="en-US" sz="40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86000"/>
            <a:ext cx="8229600" cy="4343400"/>
          </a:xfrm>
        </p:spPr>
        <p:txBody>
          <a:bodyPr/>
          <a:lstStyle/>
          <a:p>
            <a:pPr algn="just">
              <a:buFont typeface="Arial" pitchFamily="34" charset="0"/>
              <a:buChar char="•"/>
            </a:pP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Front End : HTML5, CSS3, Java Script, AJAX, JSP, JQUERY </a:t>
            </a:r>
          </a:p>
          <a:p>
            <a:pPr algn="just">
              <a:buFont typeface="Arial" pitchFamily="34" charset="0"/>
              <a:buChar char="•"/>
            </a:pP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Programming Language : JAVA-J2EE</a:t>
            </a:r>
          </a:p>
          <a:p>
            <a:pPr algn="just">
              <a:buFont typeface="Arial" pitchFamily="34" charset="0"/>
              <a:buChar char="•"/>
            </a:pP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Architecture : MVC 3-Tier</a:t>
            </a:r>
          </a:p>
          <a:p>
            <a:pPr algn="just">
              <a:buFont typeface="Arial" pitchFamily="34" charset="0"/>
              <a:buChar char="•"/>
            </a:pP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Framework : Hibernate</a:t>
            </a:r>
          </a:p>
          <a:p>
            <a:pPr algn="just">
              <a:buFont typeface="Arial" pitchFamily="34" charset="0"/>
              <a:buChar char="•"/>
            </a:pP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Database : Dynamo DB </a:t>
            </a:r>
          </a:p>
          <a:p>
            <a:pPr algn="just">
              <a:buFont typeface="Arial" pitchFamily="34" charset="0"/>
              <a:buChar char="•"/>
            </a:pP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Tools : Eclipse Luna, Dream Viewer CS  </a:t>
            </a:r>
          </a:p>
          <a:p>
            <a:pPr algn="just">
              <a:buFont typeface="Arial" pitchFamily="34" charset="0"/>
              <a:buChar char="•"/>
            </a:pPr>
            <a:endParaRPr lang="en-IN" sz="2800" dirty="0" smtClean="0">
              <a:latin typeface="Andalus" pitchFamily="18" charset="-78"/>
              <a:cs typeface="Andalus" pitchFamily="18" charset="-78"/>
            </a:endParaRPr>
          </a:p>
          <a:p>
            <a:pPr>
              <a:buFont typeface="Arial" pitchFamily="34" charset="0"/>
              <a:buChar char="•"/>
            </a:pPr>
            <a:endParaRPr lang="en-US" sz="2800" dirty="0" smtClean="0">
              <a:latin typeface="Andalus" pitchFamily="18" charset="-78"/>
              <a:cs typeface="Andalus" pitchFamily="18" charset="-78"/>
            </a:endParaRPr>
          </a:p>
          <a:p>
            <a:pPr>
              <a:buFont typeface="Arial" pitchFamily="34" charset="0"/>
              <a:buChar char="•"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3258312"/>
          </a:xfrm>
        </p:spPr>
        <p:txBody>
          <a:bodyPr/>
          <a:lstStyle/>
          <a:p>
            <a:r>
              <a:rPr lang="en-US" sz="9600" dirty="0" smtClean="0"/>
              <a:t>	Thank You</a:t>
            </a:r>
            <a:endParaRPr lang="en-US" sz="9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914400"/>
          </a:xfrm>
        </p:spPr>
        <p:txBody>
          <a:bodyPr/>
          <a:lstStyle/>
          <a:p>
            <a:r>
              <a:rPr lang="en-US" sz="5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Analysis of system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752600"/>
            <a:ext cx="8610600" cy="4572000"/>
          </a:xfrm>
        </p:spPr>
        <p:txBody>
          <a:bodyPr/>
          <a:lstStyle/>
          <a:p>
            <a:pPr>
              <a:buFont typeface="Arial" pitchFamily="34" charset="0"/>
              <a:buChar char="•"/>
            </a:pPr>
            <a:endParaRPr lang="en-US" dirty="0" smtClean="0">
              <a:latin typeface="Andalus" pitchFamily="18" charset="-78"/>
              <a:cs typeface="Andalus" pitchFamily="18" charset="-78"/>
            </a:endParaRPr>
          </a:p>
          <a:p>
            <a:pPr>
              <a:buFont typeface="Arial" pitchFamily="34" charset="0"/>
              <a:buChar char="•"/>
            </a:pPr>
            <a:r>
              <a:rPr lang="en-US" dirty="0" smtClean="0">
                <a:latin typeface="Andalus" pitchFamily="18" charset="-78"/>
                <a:cs typeface="Andalus" pitchFamily="18" charset="-78"/>
              </a:rPr>
              <a:t>In Store needs such things at a time so they have to inform to the Warehouse Manager.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>
                <a:latin typeface="Andalus" pitchFamily="18" charset="-78"/>
                <a:cs typeface="Andalus" pitchFamily="18" charset="-78"/>
              </a:rPr>
              <a:t>Time consuming .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>
                <a:latin typeface="Andalus" pitchFamily="18" charset="-78"/>
                <a:cs typeface="Andalus" pitchFamily="18" charset="-78"/>
              </a:rPr>
              <a:t>Internally  all Stores Employees are  not connected with each other.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>
                <a:latin typeface="Andalus" pitchFamily="18" charset="-78"/>
                <a:cs typeface="Andalus" pitchFamily="18" charset="-78"/>
              </a:rPr>
              <a:t> Reduction in sharing information and customer services.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>
                <a:latin typeface="Andalus" pitchFamily="18" charset="-78"/>
                <a:cs typeface="Andalus" pitchFamily="18" charset="-78"/>
              </a:rPr>
              <a:t>Difficult to Maintain a </a:t>
            </a:r>
            <a:r>
              <a:rPr lang="en-US" dirty="0" err="1" smtClean="0">
                <a:latin typeface="Andalus" pitchFamily="18" charset="-78"/>
                <a:cs typeface="Andalus" pitchFamily="18" charset="-78"/>
              </a:rPr>
              <a:t>larg</a:t>
            </a:r>
            <a:r>
              <a:rPr lang="en-US" dirty="0" smtClean="0">
                <a:latin typeface="Andalus" pitchFamily="18" charset="-78"/>
                <a:cs typeface="Andalus" pitchFamily="18" charset="-78"/>
              </a:rPr>
              <a:t> data. 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>
                <a:latin typeface="Andalus" pitchFamily="18" charset="-78"/>
                <a:cs typeface="Andalus" pitchFamily="18" charset="-78"/>
              </a:rPr>
              <a:t>Employees less satisfaction.</a:t>
            </a:r>
          </a:p>
          <a:p>
            <a:pPr>
              <a:buFont typeface="Arial" pitchFamily="34" charset="0"/>
              <a:buChar char="•"/>
            </a:pPr>
            <a:endParaRPr lang="en-US" dirty="0" smtClean="0"/>
          </a:p>
          <a:p>
            <a:pPr>
              <a:buFont typeface="Arial" pitchFamily="34" charset="0"/>
              <a:buChar char="•"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762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		Class Diagram </a:t>
            </a:r>
            <a:endParaRPr lang="en-US" dirty="0"/>
          </a:p>
        </p:txBody>
      </p:sp>
      <p:pic>
        <p:nvPicPr>
          <p:cNvPr id="4" name="Content Placeholder 3" descr="Class Daigram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304800" y="1143000"/>
            <a:ext cx="8839200" cy="5486399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914400"/>
          </a:xfrm>
        </p:spPr>
        <p:txBody>
          <a:bodyPr/>
          <a:lstStyle/>
          <a:p>
            <a:r>
              <a:rPr lang="en-US" dirty="0" smtClean="0"/>
              <a:t>		Data Dictionary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524000"/>
            <a:ext cx="8382000" cy="4800600"/>
          </a:xfrm>
        </p:spPr>
        <p:txBody>
          <a:bodyPr/>
          <a:lstStyle/>
          <a:p>
            <a:pPr marL="514350" indent="-514350">
              <a:buNone/>
            </a:pPr>
            <a:r>
              <a:rPr lang="en-US" dirty="0" smtClean="0"/>
              <a:t>1) Login</a:t>
            </a:r>
          </a:p>
          <a:p>
            <a:pPr marL="514350" indent="-514350">
              <a:buNone/>
            </a:pPr>
            <a:endParaRPr lang="en-US" dirty="0" smtClean="0"/>
          </a:p>
          <a:p>
            <a:pPr marL="514350" indent="-514350">
              <a:buNone/>
            </a:pPr>
            <a:endParaRPr lang="en-US" dirty="0" smtClean="0"/>
          </a:p>
          <a:p>
            <a:pPr marL="514350" indent="-514350">
              <a:buNone/>
            </a:pPr>
            <a:endParaRPr lang="en-US" dirty="0" smtClean="0"/>
          </a:p>
          <a:p>
            <a:pPr marL="514350" indent="-514350">
              <a:buNone/>
            </a:pPr>
            <a:endParaRPr lang="en-US" dirty="0" smtClean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533400" y="2438401"/>
          <a:ext cx="8229600" cy="30479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7400"/>
                <a:gridCol w="2057400"/>
                <a:gridCol w="2057400"/>
                <a:gridCol w="2057400"/>
              </a:tblGrid>
              <a:tr h="578661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 b="1" dirty="0">
                          <a:latin typeface="Times New Roman"/>
                          <a:ea typeface="Times New Roman"/>
                        </a:rPr>
                        <a:t>Field</a:t>
                      </a:r>
                      <a:endParaRPr lang="en-US" sz="1200" dirty="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 b="1" dirty="0">
                          <a:latin typeface="Times New Roman"/>
                          <a:ea typeface="Times New Roman"/>
                        </a:rPr>
                        <a:t>Data type</a:t>
                      </a:r>
                      <a:endParaRPr lang="en-US" sz="1200" dirty="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 b="1" dirty="0">
                          <a:latin typeface="Times New Roman"/>
                          <a:ea typeface="Times New Roman"/>
                        </a:rPr>
                        <a:t>Constraints</a:t>
                      </a:r>
                      <a:endParaRPr lang="en-US" sz="1200" dirty="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 b="1" dirty="0">
                          <a:latin typeface="Times New Roman"/>
                          <a:ea typeface="Times New Roman"/>
                        </a:rPr>
                        <a:t>Description</a:t>
                      </a:r>
                      <a:endParaRPr lang="en-US" sz="1200" dirty="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</a:tr>
              <a:tr h="578661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 b="1" dirty="0" err="1">
                          <a:latin typeface="Times New Roman"/>
                          <a:ea typeface="Times New Roman"/>
                        </a:rPr>
                        <a:t>LId</a:t>
                      </a:r>
                      <a:endParaRPr lang="en-US" sz="1200" dirty="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>
                          <a:latin typeface="Times New Roman"/>
                          <a:ea typeface="Times New Roman"/>
                        </a:rPr>
                        <a:t>Int</a:t>
                      </a:r>
                      <a:endParaRPr lang="en-US" sz="12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>
                          <a:latin typeface="Times New Roman"/>
                          <a:ea typeface="Times New Roman"/>
                        </a:rPr>
                        <a:t>Primary key</a:t>
                      </a:r>
                      <a:endParaRPr lang="en-US" sz="12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>
                          <a:latin typeface="Times New Roman"/>
                          <a:ea typeface="Times New Roman"/>
                        </a:rPr>
                        <a:t>Primary Key of login </a:t>
                      </a:r>
                      <a:endParaRPr lang="en-US" sz="12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</a:tr>
              <a:tr h="733354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 b="1">
                          <a:latin typeface="Times New Roman"/>
                          <a:ea typeface="Times New Roman"/>
                        </a:rPr>
                        <a:t>Uname</a:t>
                      </a:r>
                      <a:endParaRPr lang="en-US" sz="12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>
                          <a:latin typeface="Times New Roman"/>
                          <a:ea typeface="Times New Roman"/>
                        </a:rPr>
                        <a:t>Varchar(100)</a:t>
                      </a:r>
                      <a:endParaRPr lang="en-US" sz="12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>
                          <a:latin typeface="Times New Roman"/>
                          <a:ea typeface="Times New Roman"/>
                        </a:rPr>
                        <a:t>Not null</a:t>
                      </a:r>
                      <a:endParaRPr lang="en-US" sz="12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 b="1" dirty="0">
                          <a:latin typeface="Times New Roman"/>
                          <a:ea typeface="Times New Roman"/>
                        </a:rPr>
                        <a:t>User name </a:t>
                      </a:r>
                      <a:endParaRPr lang="en-US" sz="1200" dirty="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</a:tr>
              <a:tr h="578661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 b="1">
                          <a:latin typeface="Times New Roman"/>
                          <a:ea typeface="Times New Roman"/>
                        </a:rPr>
                        <a:t>Password</a:t>
                      </a:r>
                      <a:endParaRPr lang="en-US" sz="12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>
                          <a:latin typeface="Times New Roman"/>
                          <a:ea typeface="Times New Roman"/>
                        </a:rPr>
                        <a:t>Varchar(30)</a:t>
                      </a:r>
                      <a:endParaRPr lang="en-US" sz="12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>
                          <a:latin typeface="Times New Roman"/>
                          <a:ea typeface="Times New Roman"/>
                        </a:rPr>
                        <a:t>Not null</a:t>
                      </a:r>
                      <a:endParaRPr lang="en-US" sz="12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>
                          <a:latin typeface="Times New Roman"/>
                          <a:ea typeface="Times New Roman"/>
                        </a:rPr>
                        <a:t>Password for login</a:t>
                      </a:r>
                      <a:endParaRPr lang="en-US" sz="12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</a:tr>
              <a:tr h="578661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 b="1">
                          <a:latin typeface="Times New Roman"/>
                          <a:ea typeface="Times New Roman"/>
                        </a:rPr>
                        <a:t>Roll</a:t>
                      </a:r>
                      <a:endParaRPr lang="en-US" sz="12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>
                          <a:latin typeface="Times New Roman"/>
                          <a:ea typeface="Times New Roman"/>
                        </a:rPr>
                        <a:t>Varchar(20)</a:t>
                      </a:r>
                      <a:endParaRPr lang="en-US" sz="12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>
                          <a:latin typeface="Times New Roman"/>
                          <a:ea typeface="Times New Roman"/>
                        </a:rPr>
                        <a:t>Not null</a:t>
                      </a:r>
                      <a:endParaRPr lang="en-US" sz="12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 dirty="0">
                          <a:latin typeface="Times New Roman"/>
                          <a:ea typeface="Times New Roman"/>
                        </a:rPr>
                        <a:t>Identify user</a:t>
                      </a:r>
                      <a:endParaRPr lang="en-US" sz="1200" dirty="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low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355</TotalTime>
  <Words>832</Words>
  <Application>Microsoft Office PowerPoint</Application>
  <PresentationFormat>On-screen Show (4:3)</PresentationFormat>
  <Paragraphs>376</Paragraphs>
  <Slides>60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1" baseType="lpstr">
      <vt:lpstr>Flow</vt:lpstr>
      <vt:lpstr> Narnarayan Shastri Institute    Of Technology</vt:lpstr>
      <vt:lpstr>   Outlines</vt:lpstr>
      <vt:lpstr>   Introduction</vt:lpstr>
      <vt:lpstr>   Need of the project</vt:lpstr>
      <vt:lpstr>  Modules and Functionalities</vt:lpstr>
      <vt:lpstr>  Tools/Technology for  Implementation</vt:lpstr>
      <vt:lpstr> Analysis of system</vt:lpstr>
      <vt:lpstr>  Class Diagram </vt:lpstr>
      <vt:lpstr>  Data Dictionary</vt:lpstr>
      <vt:lpstr>2)  Registration</vt:lpstr>
      <vt:lpstr>3) Warehouse Details</vt:lpstr>
      <vt:lpstr>4) Product</vt:lpstr>
      <vt:lpstr>6) Order Details</vt:lpstr>
      <vt:lpstr>8) Store Product Stock</vt:lpstr>
      <vt:lpstr>10) Coupon For Store to Store</vt:lpstr>
      <vt:lpstr>11) Store to Store Transaction</vt:lpstr>
      <vt:lpstr>   Store Webpages</vt:lpstr>
      <vt:lpstr>Slide 18</vt:lpstr>
      <vt:lpstr>Slide 19</vt:lpstr>
      <vt:lpstr>   Store Login</vt:lpstr>
      <vt:lpstr>Slide 21</vt:lpstr>
      <vt:lpstr> Store HomePage</vt:lpstr>
      <vt:lpstr>Slide 23</vt:lpstr>
      <vt:lpstr>Slide 24</vt:lpstr>
      <vt:lpstr>Slide 25</vt:lpstr>
      <vt:lpstr> Store Products</vt:lpstr>
      <vt:lpstr>Slide 27</vt:lpstr>
      <vt:lpstr>  Add Products</vt:lpstr>
      <vt:lpstr>Slide 29</vt:lpstr>
      <vt:lpstr> Update Products</vt:lpstr>
      <vt:lpstr>Slide 31</vt:lpstr>
      <vt:lpstr>  Place Order</vt:lpstr>
      <vt:lpstr>Slide 33</vt:lpstr>
      <vt:lpstr>Slide 34</vt:lpstr>
      <vt:lpstr> Warehouse WebPages</vt:lpstr>
      <vt:lpstr>Slide 36</vt:lpstr>
      <vt:lpstr> Warehouse HomePage</vt:lpstr>
      <vt:lpstr>Slide 38</vt:lpstr>
      <vt:lpstr>Slide 39</vt:lpstr>
      <vt:lpstr>Slide 40</vt:lpstr>
      <vt:lpstr> Warehouse Products</vt:lpstr>
      <vt:lpstr>Slide 42</vt:lpstr>
      <vt:lpstr>  Add Products</vt:lpstr>
      <vt:lpstr>Slide 44</vt:lpstr>
      <vt:lpstr> Update Products</vt:lpstr>
      <vt:lpstr>Slide 46</vt:lpstr>
      <vt:lpstr> Delete Products</vt:lpstr>
      <vt:lpstr>Slide 48</vt:lpstr>
      <vt:lpstr>  View Orders</vt:lpstr>
      <vt:lpstr>Slide 50</vt:lpstr>
      <vt:lpstr> ON View Details Click</vt:lpstr>
      <vt:lpstr>Slide 52</vt:lpstr>
      <vt:lpstr>Slide 53</vt:lpstr>
      <vt:lpstr>Slide 54</vt:lpstr>
      <vt:lpstr>Slide 55</vt:lpstr>
      <vt:lpstr>   Admin</vt:lpstr>
      <vt:lpstr>Slide 57</vt:lpstr>
      <vt:lpstr>Slide 58</vt:lpstr>
      <vt:lpstr>Remaining Work</vt:lpstr>
      <vt:lpstr> Thank You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Narnarayan Shastri Institute    Of Technology</dc:title>
  <dc:creator>sanjay</dc:creator>
  <cp:lastModifiedBy>sanjay</cp:lastModifiedBy>
  <cp:revision>71</cp:revision>
  <dcterms:created xsi:type="dcterms:W3CDTF">2016-04-07T16:15:24Z</dcterms:created>
  <dcterms:modified xsi:type="dcterms:W3CDTF">2016-04-09T04:37:26Z</dcterms:modified>
</cp:coreProperties>
</file>